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microsoft.com/office/2020/02/relationships/classificationlabels" Target="docMetadata/LabelInfo.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saveSubsetFonts="1" autoCompressPictures="0">
  <p:sldMasterIdLst>
    <p:sldMasterId id="2147483648" r:id="rId1"/>
  </p:sldMasterIdLst>
  <p:notesMasterIdLst>
    <p:notesMasterId r:id="rId14"/>
  </p:notesMasterIdLst>
  <p:sldIdLst>
    <p:sldId id="256" r:id="rId2"/>
    <p:sldId id="257" r:id="rId3"/>
    <p:sldId id="258" r:id="rId4"/>
    <p:sldId id="260" r:id="rId5"/>
    <p:sldId id="261" r:id="rId6"/>
    <p:sldId id="262" r:id="rId7"/>
    <p:sldId id="263" r:id="rId8"/>
    <p:sldId id="264" r:id="rId9"/>
    <p:sldId id="265" r:id="rId10"/>
    <p:sldId id="266" r:id="rId11"/>
    <p:sldId id="267" r:id="rId12"/>
    <p:sldId id="268" r:id="rId13"/>
  </p:sldIdLst>
  <p:sldSz cx="14630400" cy="8229600"/>
  <p:notesSz cx="8229600" cy="14630400"/>
  <p:embeddedFontLst>
    <p:embeddedFont>
      <p:font typeface="Inter" panose="020B0604020202020204" charset="0"/>
      <p:regular r:id="rId15"/>
    </p:embeddedFont>
  </p:embeddedFontLst>
  <p:defaultTextStyle>
    <a:defPPr>
      <a:defRPr lang="es-A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11"/>
    <p:restoredTop sz="94610"/>
  </p:normalViewPr>
  <p:slideViewPr>
    <p:cSldViewPr snapToGrid="0" snapToObjects="1">
      <p:cViewPr varScale="1">
        <p:scale>
          <a:sx n="47" d="100"/>
          <a:sy n="47" d="100"/>
        </p:scale>
        <p:origin x="1036" y="26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heme" Target="theme/theme1.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presProps" Target="presProps.xml"/><Relationship Id="rId20" Type="http://schemas.microsoft.com/office/2016/11/relationships/changesInfo" Target="changesInfos/changesInfo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font" Target="fonts/font1.fntdata"/><Relationship Id="rId10" Type="http://schemas.openxmlformats.org/officeDocument/2006/relationships/slide" Target="slides/slide9.xml"/><Relationship Id="rId19"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andro Braña" userId="bad020dc-5515-43a3-9b8c-f0abca3b9a16" providerId="ADAL" clId="{82592FC4-E3DD-4986-AEEE-12968D8D32C7}"/>
    <pc:docChg chg="custSel delSld modSld">
      <pc:chgData name="Leandro Braña" userId="bad020dc-5515-43a3-9b8c-f0abca3b9a16" providerId="ADAL" clId="{82592FC4-E3DD-4986-AEEE-12968D8D32C7}" dt="2026-02-13T22:45:17.903" v="6" actId="14100"/>
      <pc:docMkLst>
        <pc:docMk/>
      </pc:docMkLst>
      <pc:sldChg chg="delSp modSp del mod">
        <pc:chgData name="Leandro Braña" userId="bad020dc-5515-43a3-9b8c-f0abca3b9a16" providerId="ADAL" clId="{82592FC4-E3DD-4986-AEEE-12968D8D32C7}" dt="2026-02-13T22:44:31.742" v="4" actId="2696"/>
        <pc:sldMkLst>
          <pc:docMk/>
          <pc:sldMk cId="0" sldId="259"/>
        </pc:sldMkLst>
        <pc:spChg chg="del mod">
          <ac:chgData name="Leandro Braña" userId="bad020dc-5515-43a3-9b8c-f0abca3b9a16" providerId="ADAL" clId="{82592FC4-E3DD-4986-AEEE-12968D8D32C7}" dt="2026-02-13T22:44:23.874" v="3" actId="478"/>
          <ac:spMkLst>
            <pc:docMk/>
            <pc:sldMk cId="0" sldId="259"/>
            <ac:spMk id="21" creationId="{00000000-0000-0000-0000-000000000000}"/>
          </ac:spMkLst>
        </pc:spChg>
        <pc:spChg chg="del mod">
          <ac:chgData name="Leandro Braña" userId="bad020dc-5515-43a3-9b8c-f0abca3b9a16" providerId="ADAL" clId="{82592FC4-E3DD-4986-AEEE-12968D8D32C7}" dt="2026-02-13T22:44:15.828" v="1" actId="478"/>
          <ac:spMkLst>
            <pc:docMk/>
            <pc:sldMk cId="0" sldId="259"/>
            <ac:spMk id="22" creationId="{00000000-0000-0000-0000-000000000000}"/>
          </ac:spMkLst>
        </pc:spChg>
      </pc:sldChg>
      <pc:sldChg chg="modSp mod">
        <pc:chgData name="Leandro Braña" userId="bad020dc-5515-43a3-9b8c-f0abca3b9a16" providerId="ADAL" clId="{82592FC4-E3DD-4986-AEEE-12968D8D32C7}" dt="2026-02-13T22:45:17.903" v="6" actId="14100"/>
        <pc:sldMkLst>
          <pc:docMk/>
          <pc:sldMk cId="0" sldId="261"/>
        </pc:sldMkLst>
        <pc:picChg chg="mod">
          <ac:chgData name="Leandro Braña" userId="bad020dc-5515-43a3-9b8c-f0abca3b9a16" providerId="ADAL" clId="{82592FC4-E3DD-4986-AEEE-12968D8D32C7}" dt="2026-02-13T22:45:17.903" v="6" actId="14100"/>
          <ac:picMkLst>
            <pc:docMk/>
            <pc:sldMk cId="0" sldId="261"/>
            <ac:picMk id="3" creationId="{00000000-0000-0000-0000-000000000000}"/>
          </ac:picMkLst>
        </pc:picChg>
        <pc:picChg chg="mod">
          <ac:chgData name="Leandro Braña" userId="bad020dc-5515-43a3-9b8c-f0abca3b9a16" providerId="ADAL" clId="{82592FC4-E3DD-4986-AEEE-12968D8D32C7}" dt="2026-02-13T22:45:12.631" v="5" actId="14100"/>
          <ac:picMkLst>
            <pc:docMk/>
            <pc:sldMk cId="0" sldId="261"/>
            <ac:picMk id="4" creationId="{00000000-0000-0000-0000-000000000000}"/>
          </ac:picMkLst>
        </pc:picChg>
      </pc:sldChg>
    </pc:docChg>
  </pc:docChgLst>
</pc:chgInfo>
</file>

<file path=ppt/media/image1.png>
</file>

<file path=ppt/media/image10.png>
</file>

<file path=ppt/media/image11.png>
</file>

<file path=ppt/media/image12.png>
</file>

<file path=ppt/media/image2.png>
</file>

<file path=ppt/media/image3.png>
</file>

<file path=ppt/media/image4.png>
</file>

<file path=ppt/media/image5.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256009212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10</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11</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12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2</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3</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4</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5</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6</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7</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8</a:t>
            </a:fld>
            <a:endParaRPr lang="en-US"/>
          </a:p>
        </p:txBody>
      </p:sp>
    </p:spTree>
    <p:extLst>
      <p:ext uri="{BB962C8B-B14F-4D97-AF65-F5344CB8AC3E}">
        <p14:creationId xmlns:p14="http://schemas.microsoft.com/office/powerpoint/2010/main" val="1024086991"/>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F7021451-1387-4CA6-816F-3879F97B5CBC}" type="slidenum">
              <a:rPr lang="en-US"/>
              <a:t>9</a:t>
            </a:fld>
            <a:endParaRPr lang="en-US"/>
          </a:p>
        </p:txBody>
      </p:sp>
    </p:spTree>
    <p:extLst>
      <p:ext uri="{BB962C8B-B14F-4D97-AF65-F5344CB8AC3E}">
        <p14:creationId xmlns:p14="http://schemas.microsoft.com/office/powerpoint/2010/main" val="102408699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hyperlink" Target="https://gamma.app/?utm_source=made-with-gamma" TargetMode="Externa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p:cSld name="DEFAULT">
    <p:bg>
      <p:bgRef idx="1001">
        <a:schemeClr val="bg1"/>
      </p:bgRef>
    </p:bg>
    <p:spTree>
      <p:nvGrpSpPr>
        <p:cNvPr id="1" name=""/>
        <p:cNvGrpSpPr/>
        <p:nvPr/>
      </p:nvGrpSpPr>
      <p:grpSpPr>
        <a:xfrm>
          <a:off x="0" y="0"/>
          <a:ext cx="0" cy="0"/>
          <a:chOff x="0" y="0"/>
          <a:chExt cx="0" cy="0"/>
        </a:xfrm>
      </p:grpSpPr>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Slide 9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Slide 10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Slide 1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Slide 1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Slide 1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Slide 1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txBody>
          <a:bodyPr/>
          <a:lstStyle/>
          <a:p>
            <a:endParaRPr lang="es-AR"/>
          </a:p>
        </p:txBody>
      </p:sp>
      <p:sp>
        <p:nvSpPr>
          <p:cNvPr id="3" name="Shape 1"/>
          <p:cNvSpPr/>
          <p:nvPr/>
        </p:nvSpPr>
        <p:spPr>
          <a:xfrm>
            <a:off x="0" y="0"/>
            <a:ext cx="14630400" cy="8229600"/>
          </a:xfrm>
          <a:prstGeom prst="rect">
            <a:avLst/>
          </a:prstGeom>
          <a:solidFill>
            <a:srgbClr val="FFFFFF"/>
          </a:solidFill>
          <a:ln/>
        </p:spPr>
        <p:txBody>
          <a:bodyPr/>
          <a:lstStyle/>
          <a:p>
            <a:endParaRPr lang="es-AR"/>
          </a:p>
        </p:txBody>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p:cSld name="Slide 2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p:cSld name="Slide 3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p:cSld name="Slide 4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p:cSld name="Slide 5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p:cSld name="Slide 6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p:cSld name="Slide 7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p:cSld name="Slide 8 master">
    <p:bg>
      <p:bgPr>
        <a:solidFill>
          <a:srgbClr val="000000"/>
        </a:solidFill>
        <a:effectLst/>
      </p:bgPr>
    </p:bg>
    <p:spTree>
      <p:nvGrpSpPr>
        <p:cNvPr id="1" name=""/>
        <p:cNvGrpSpPr/>
        <p:nvPr/>
      </p:nvGrpSpPr>
      <p:grpSpPr>
        <a:xfrm>
          <a:off x="0" y="0"/>
          <a:ext cx="0" cy="0"/>
          <a:chOff x="0" y="0"/>
          <a:chExt cx="0" cy="0"/>
        </a:xfrm>
      </p:grpSpPr>
      <p:sp>
        <p:nvSpPr>
          <p:cNvPr id="2" name="Shape 0"/>
          <p:cNvSpPr/>
          <p:nvPr/>
        </p:nvSpPr>
        <p:spPr>
          <a:xfrm>
            <a:off x="0" y="0"/>
            <a:ext cx="14630400" cy="8229600"/>
          </a:xfrm>
          <a:prstGeom prst="rect">
            <a:avLst/>
          </a:prstGeom>
          <a:solidFill>
            <a:srgbClr val="F6F4F4"/>
          </a:solidFill>
          <a:ln/>
        </p:spPr>
      </p:sp>
      <p:sp>
        <p:nvSpPr>
          <p:cNvPr id="3" name="Shape 1"/>
          <p:cNvSpPr/>
          <p:nvPr/>
        </p:nvSpPr>
        <p:spPr>
          <a:xfrm>
            <a:off x="0" y="0"/>
            <a:ext cx="14630400" cy="8229600"/>
          </a:xfrm>
          <a:prstGeom prst="rect">
            <a:avLst/>
          </a:prstGeom>
          <a:solidFill>
            <a:srgbClr val="FFFFFF"/>
          </a:solidFill>
          <a:ln/>
        </p:spPr>
      </p:sp>
      <p:pic>
        <p:nvPicPr>
          <p:cNvPr id="4" name="Image 0" descr="preencoded.png">
            <a:hlinkClick r:id="rId2"/>
          </p:cNvPr>
          <p:cNvPicPr>
            <a:picLocks noChangeAspect="1"/>
          </p:cNvPicPr>
          <p:nvPr/>
        </p:nvPicPr>
        <p:blipFill>
          <a:blip r:embed="rId3"/>
          <a:stretch>
            <a:fillRect/>
          </a:stretch>
        </p:blipFill>
        <p:spPr>
          <a:xfrm>
            <a:off x="12839215" y="7749540"/>
            <a:ext cx="1722605" cy="411480"/>
          </a:xfrm>
          <a:prstGeom prst="rect">
            <a:avLst/>
          </a:prstGeom>
        </p:spPr>
      </p:pic>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theme" Target="../theme/theme1.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Lst>
  <p:hf sldNum="0" hdr="0" ftr="0" dt="0"/>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0.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0.xml"/><Relationship Id="rId1" Type="http://schemas.openxmlformats.org/officeDocument/2006/relationships/slideLayout" Target="../slideLayouts/slideLayout12.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4.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4.xml"/><Relationship Id="rId1" Type="http://schemas.openxmlformats.org/officeDocument/2006/relationships/slideLayout" Target="../slideLayouts/slideLayout6.xml"/><Relationship Id="rId4" Type="http://schemas.openxmlformats.org/officeDocument/2006/relationships/image" Target="../media/image5.svg"/></Relationships>
</file>

<file path=ppt/slides/_rels/slide5.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5.xml"/><Relationship Id="rId1" Type="http://schemas.openxmlformats.org/officeDocument/2006/relationships/slideLayout" Target="../slideLayouts/slideLayout7.xml"/><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6.xml"/><Relationship Id="rId1" Type="http://schemas.openxmlformats.org/officeDocument/2006/relationships/slideLayout" Target="../slideLayouts/slideLayout8.xml"/></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7.xml"/><Relationship Id="rId1" Type="http://schemas.openxmlformats.org/officeDocument/2006/relationships/slideLayout" Target="../slideLayouts/slideLayout9.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8.xml"/><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9.xml"/><Relationship Id="rId1" Type="http://schemas.openxmlformats.org/officeDocument/2006/relationships/slideLayout" Target="../slideLayouts/slideLayout11.xml"/></Relationships>
</file>

<file path=ppt/slides/slide1.xml><?xml version="1.0" encoding="utf-8"?>
<p:sld xmlns:a="http://schemas.openxmlformats.org/drawingml/2006/main" xmlns:r="http://schemas.openxmlformats.org/officeDocument/2006/relationships" xmlns:p="http://schemas.openxmlformats.org/presentationml/2006/main">
  <p:cSld name="Slide 1">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9144000" y="0"/>
            <a:ext cx="5486400" cy="8229600"/>
          </a:xfrm>
          <a:prstGeom prst="rect">
            <a:avLst/>
          </a:prstGeom>
        </p:spPr>
      </p:pic>
      <p:sp>
        <p:nvSpPr>
          <p:cNvPr id="3" name="Text 0"/>
          <p:cNvSpPr/>
          <p:nvPr/>
        </p:nvSpPr>
        <p:spPr>
          <a:xfrm>
            <a:off x="793790" y="2084784"/>
            <a:ext cx="7556421" cy="3543895"/>
          </a:xfrm>
          <a:prstGeom prst="rect">
            <a:avLst/>
          </a:prstGeom>
          <a:noFill/>
          <a:ln/>
        </p:spPr>
        <p:txBody>
          <a:bodyPr wrap="squar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Análisis del comportamiento de la demanda eléctrica en el Sistema Argentino de Interconexión (SADI)</a:t>
            </a:r>
            <a:endParaRPr lang="en-US" sz="4450" dirty="0"/>
          </a:p>
        </p:txBody>
      </p:sp>
      <p:sp>
        <p:nvSpPr>
          <p:cNvPr id="4" name="Text 1"/>
          <p:cNvSpPr/>
          <p:nvPr/>
        </p:nvSpPr>
        <p:spPr>
          <a:xfrm>
            <a:off x="793790" y="5719405"/>
            <a:ext cx="7044928" cy="425291"/>
          </a:xfrm>
          <a:prstGeom prst="rect">
            <a:avLst/>
          </a:prstGeom>
          <a:noFill/>
          <a:ln/>
        </p:spPr>
        <p:txBody>
          <a:bodyPr wrap="none" lIns="0" tIns="0" rIns="0" bIns="0" rtlCol="0" anchor="t"/>
          <a:lstStyle/>
          <a:p>
            <a:pPr marL="0" indent="0" algn="l">
              <a:lnSpc>
                <a:spcPts val="3300"/>
              </a:lnSpc>
              <a:buNone/>
            </a:pPr>
            <a:r>
              <a:rPr lang="en-US" sz="2650" b="1" dirty="0">
                <a:solidFill>
                  <a:srgbClr val="000000"/>
                </a:solidFill>
                <a:latin typeface="Inter Bold" pitchFamily="34" charset="0"/>
                <a:ea typeface="Inter Bold" pitchFamily="34" charset="-122"/>
                <a:cs typeface="Inter Bold" pitchFamily="34" charset="-120"/>
              </a:rPr>
              <a:t>Patrones, tendencias y factores climáticos</a:t>
            </a:r>
            <a:endParaRPr lang="en-US" sz="2650" dirty="0"/>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name="Slide 11">
    <p:spTree>
      <p:nvGrpSpPr>
        <p:cNvPr id="1" name=""/>
        <p:cNvGrpSpPr/>
        <p:nvPr/>
      </p:nvGrpSpPr>
      <p:grpSpPr>
        <a:xfrm>
          <a:off x="0" y="0"/>
          <a:ext cx="0" cy="0"/>
          <a:chOff x="0" y="0"/>
          <a:chExt cx="0" cy="0"/>
        </a:xfrm>
      </p:grpSpPr>
      <p:sp>
        <p:nvSpPr>
          <p:cNvPr id="2" name="Text 0"/>
          <p:cNvSpPr/>
          <p:nvPr/>
        </p:nvSpPr>
        <p:spPr>
          <a:xfrm>
            <a:off x="616744" y="942975"/>
            <a:ext cx="12576691" cy="550783"/>
          </a:xfrm>
          <a:prstGeom prst="rect">
            <a:avLst/>
          </a:prstGeom>
          <a:noFill/>
          <a:ln/>
        </p:spPr>
        <p:txBody>
          <a:bodyPr wrap="none" lIns="0" tIns="0" rIns="0" bIns="0" rtlCol="0" anchor="t"/>
          <a:lstStyle/>
          <a:p>
            <a:pPr marL="0" indent="0" algn="l">
              <a:lnSpc>
                <a:spcPts val="4300"/>
              </a:lnSpc>
              <a:buNone/>
            </a:pPr>
            <a:r>
              <a:rPr lang="en-US" sz="3450" b="1" dirty="0">
                <a:solidFill>
                  <a:srgbClr val="000000"/>
                </a:solidFill>
                <a:latin typeface="Inter Bold" pitchFamily="34" charset="0"/>
                <a:ea typeface="Inter Bold" pitchFamily="34" charset="-122"/>
                <a:cs typeface="Inter Bold" pitchFamily="34" charset="-120"/>
              </a:rPr>
              <a:t>Variabilidad Semanal: Días Laborables vs Fines de Semana</a:t>
            </a:r>
            <a:endParaRPr lang="en-US" sz="3450" dirty="0"/>
          </a:p>
        </p:txBody>
      </p:sp>
      <p:pic>
        <p:nvPicPr>
          <p:cNvPr id="3" name="Image 0" descr="preencoded.png"/>
          <p:cNvPicPr>
            <a:picLocks noChangeAspect="1"/>
          </p:cNvPicPr>
          <p:nvPr/>
        </p:nvPicPr>
        <p:blipFill>
          <a:blip r:embed="rId3"/>
          <a:stretch>
            <a:fillRect/>
          </a:stretch>
        </p:blipFill>
        <p:spPr>
          <a:xfrm>
            <a:off x="616744" y="1853089"/>
            <a:ext cx="7866221" cy="4405074"/>
          </a:xfrm>
          <a:prstGeom prst="rect">
            <a:avLst/>
          </a:prstGeom>
        </p:spPr>
      </p:pic>
      <p:sp>
        <p:nvSpPr>
          <p:cNvPr id="4" name="Text 1"/>
          <p:cNvSpPr/>
          <p:nvPr/>
        </p:nvSpPr>
        <p:spPr>
          <a:xfrm>
            <a:off x="616744" y="6412111"/>
            <a:ext cx="7866221" cy="751165"/>
          </a:xfrm>
          <a:prstGeom prst="rect">
            <a:avLst/>
          </a:prstGeom>
          <a:noFill/>
          <a:ln/>
        </p:spPr>
        <p:txBody>
          <a:bodyPr wrap="square" lIns="0" tIns="0" rIns="0" bIns="0" rtlCol="0" anchor="t"/>
          <a:lstStyle/>
          <a:p>
            <a:pPr marL="0" indent="0" algn="l">
              <a:lnSpc>
                <a:spcPts val="1950"/>
              </a:lnSpc>
              <a:buNone/>
            </a:pPr>
            <a:r>
              <a:rPr lang="en-US" sz="1350" dirty="0">
                <a:solidFill>
                  <a:srgbClr val="272525"/>
                </a:solidFill>
                <a:latin typeface="Inter" pitchFamily="34" charset="0"/>
                <a:ea typeface="Inter" pitchFamily="34" charset="-122"/>
                <a:cs typeface="Inter" pitchFamily="34" charset="-120"/>
              </a:rPr>
              <a:t>Este gráfico de barras ilustra la </a:t>
            </a:r>
            <a:r>
              <a:rPr lang="en-US" sz="1350" b="1" dirty="0">
                <a:solidFill>
                  <a:srgbClr val="272525"/>
                </a:solidFill>
                <a:latin typeface="Inter" pitchFamily="34" charset="0"/>
                <a:ea typeface="Inter" pitchFamily="34" charset="-122"/>
                <a:cs typeface="Inter" pitchFamily="34" charset="-120"/>
              </a:rPr>
              <a:t>diferencia promedio en la demanda eléctrica</a:t>
            </a:r>
            <a:r>
              <a:rPr lang="en-US" sz="1350" dirty="0">
                <a:solidFill>
                  <a:srgbClr val="272525"/>
                </a:solidFill>
                <a:latin typeface="Inter" pitchFamily="34" charset="0"/>
                <a:ea typeface="Inter" pitchFamily="34" charset="-122"/>
                <a:cs typeface="Inter" pitchFamily="34" charset="-120"/>
              </a:rPr>
              <a:t> entre días laborables y fines de semana para varias regiones del SADI. Una barra más alta indica una mayor disparidad en el consumo según el día de la semana.</a:t>
            </a:r>
            <a:endParaRPr lang="en-US" sz="1350" dirty="0"/>
          </a:p>
        </p:txBody>
      </p:sp>
      <p:sp>
        <p:nvSpPr>
          <p:cNvPr id="5" name="Text 2"/>
          <p:cNvSpPr/>
          <p:nvPr/>
        </p:nvSpPr>
        <p:spPr>
          <a:xfrm>
            <a:off x="8920401" y="1836063"/>
            <a:ext cx="2911316" cy="275273"/>
          </a:xfrm>
          <a:prstGeom prst="rect">
            <a:avLst/>
          </a:prstGeom>
          <a:noFill/>
          <a:ln/>
        </p:spPr>
        <p:txBody>
          <a:bodyPr wrap="none" lIns="0" tIns="0" rIns="0" bIns="0" rtlCol="0" anchor="t"/>
          <a:lstStyle/>
          <a:p>
            <a:pPr marL="0" indent="0" algn="l">
              <a:lnSpc>
                <a:spcPts val="2150"/>
              </a:lnSpc>
              <a:buNone/>
            </a:pPr>
            <a:r>
              <a:rPr lang="en-US" sz="1700" b="1" dirty="0">
                <a:solidFill>
                  <a:srgbClr val="000000"/>
                </a:solidFill>
                <a:latin typeface="Inter Bold" pitchFamily="34" charset="0"/>
                <a:ea typeface="Inter Bold" pitchFamily="34" charset="-122"/>
                <a:cs typeface="Inter Bold" pitchFamily="34" charset="-120"/>
              </a:rPr>
              <a:t>Impacto del Ritmo Semanal</a:t>
            </a:r>
            <a:endParaRPr lang="en-US" sz="1700" dirty="0"/>
          </a:p>
        </p:txBody>
      </p:sp>
      <p:sp>
        <p:nvSpPr>
          <p:cNvPr id="6" name="Text 3"/>
          <p:cNvSpPr/>
          <p:nvPr/>
        </p:nvSpPr>
        <p:spPr>
          <a:xfrm>
            <a:off x="8920401" y="2248257"/>
            <a:ext cx="5100876" cy="1001554"/>
          </a:xfrm>
          <a:prstGeom prst="rect">
            <a:avLst/>
          </a:prstGeom>
          <a:noFill/>
          <a:ln/>
        </p:spPr>
        <p:txBody>
          <a:bodyPr wrap="square" lIns="0" tIns="0" rIns="0" bIns="0" rtlCol="0" anchor="t"/>
          <a:lstStyle/>
          <a:p>
            <a:pPr marL="0" indent="0" algn="l">
              <a:lnSpc>
                <a:spcPts val="1950"/>
              </a:lnSpc>
              <a:buNone/>
            </a:pPr>
            <a:r>
              <a:rPr lang="en-US" sz="1350" dirty="0">
                <a:solidFill>
                  <a:srgbClr val="272525"/>
                </a:solidFill>
                <a:latin typeface="Inter" pitchFamily="34" charset="0"/>
                <a:ea typeface="Inter" pitchFamily="34" charset="-122"/>
                <a:cs typeface="Inter" pitchFamily="34" charset="-120"/>
              </a:rPr>
              <a:t>La región de </a:t>
            </a:r>
            <a:r>
              <a:rPr lang="en-US" sz="1350" b="1" dirty="0">
                <a:solidFill>
                  <a:srgbClr val="272525"/>
                </a:solidFill>
                <a:latin typeface="Inter" pitchFamily="34" charset="0"/>
                <a:ea typeface="Inter" pitchFamily="34" charset="-122"/>
                <a:cs typeface="Inter" pitchFamily="34" charset="-120"/>
              </a:rPr>
              <a:t>Gran Buenos Aires (GBA)</a:t>
            </a:r>
            <a:r>
              <a:rPr lang="en-US" sz="1350" dirty="0">
                <a:solidFill>
                  <a:srgbClr val="272525"/>
                </a:solidFill>
                <a:latin typeface="Inter" pitchFamily="34" charset="0"/>
                <a:ea typeface="Inter" pitchFamily="34" charset="-122"/>
                <a:cs typeface="Inter" pitchFamily="34" charset="-120"/>
              </a:rPr>
              <a:t> presenta la mayor diferencia de demanda, con </a:t>
            </a:r>
            <a:r>
              <a:rPr lang="en-US" sz="1350" b="1" dirty="0">
                <a:solidFill>
                  <a:srgbClr val="272525"/>
                </a:solidFill>
                <a:latin typeface="Inter" pitchFamily="34" charset="0"/>
                <a:ea typeface="Inter" pitchFamily="34" charset="-122"/>
                <a:cs typeface="Inter" pitchFamily="34" charset="-120"/>
              </a:rPr>
              <a:t>64.15 MW</a:t>
            </a:r>
            <a:r>
              <a:rPr lang="en-US" sz="1350" dirty="0">
                <a:solidFill>
                  <a:srgbClr val="272525"/>
                </a:solidFill>
                <a:latin typeface="Inter" pitchFamily="34" charset="0"/>
                <a:ea typeface="Inter" pitchFamily="34" charset="-122"/>
                <a:cs typeface="Inter" pitchFamily="34" charset="-120"/>
              </a:rPr>
              <a:t>, reflejando su intenso componente </a:t>
            </a:r>
            <a:r>
              <a:rPr lang="en-US" sz="1350" b="1" dirty="0">
                <a:solidFill>
                  <a:srgbClr val="272525"/>
                </a:solidFill>
                <a:latin typeface="Inter" pitchFamily="34" charset="0"/>
                <a:ea typeface="Inter" pitchFamily="34" charset="-122"/>
                <a:cs typeface="Inter" pitchFamily="34" charset="-120"/>
              </a:rPr>
              <a:t>industrial y comercial</a:t>
            </a:r>
            <a:r>
              <a:rPr lang="en-US" sz="1350" dirty="0">
                <a:solidFill>
                  <a:srgbClr val="272525"/>
                </a:solidFill>
                <a:latin typeface="Inter" pitchFamily="34" charset="0"/>
                <a:ea typeface="Inter" pitchFamily="34" charset="-122"/>
                <a:cs typeface="Inter" pitchFamily="34" charset="-120"/>
              </a:rPr>
              <a:t> que reduce significativamente la demanda durante el fin de semana.</a:t>
            </a:r>
            <a:endParaRPr lang="en-US" sz="1350" dirty="0"/>
          </a:p>
        </p:txBody>
      </p:sp>
      <p:sp>
        <p:nvSpPr>
          <p:cNvPr id="7" name="Text 4"/>
          <p:cNvSpPr/>
          <p:nvPr/>
        </p:nvSpPr>
        <p:spPr>
          <a:xfrm>
            <a:off x="8920401" y="3373041"/>
            <a:ext cx="5100876" cy="751165"/>
          </a:xfrm>
          <a:prstGeom prst="rect">
            <a:avLst/>
          </a:prstGeom>
          <a:noFill/>
          <a:ln/>
        </p:spPr>
        <p:txBody>
          <a:bodyPr wrap="square" lIns="0" tIns="0" rIns="0" bIns="0" rtlCol="0" anchor="t"/>
          <a:lstStyle/>
          <a:p>
            <a:pPr marL="0" indent="0" algn="l">
              <a:lnSpc>
                <a:spcPts val="1950"/>
              </a:lnSpc>
              <a:buNone/>
            </a:pPr>
            <a:r>
              <a:rPr lang="en-US" sz="1350" dirty="0">
                <a:solidFill>
                  <a:srgbClr val="272525"/>
                </a:solidFill>
                <a:latin typeface="Inter" pitchFamily="34" charset="0"/>
                <a:ea typeface="Inter" pitchFamily="34" charset="-122"/>
                <a:cs typeface="Inter" pitchFamily="34" charset="-120"/>
              </a:rPr>
              <a:t>Otras regiones como </a:t>
            </a:r>
            <a:r>
              <a:rPr lang="en-US" sz="1350" b="1" dirty="0">
                <a:solidFill>
                  <a:srgbClr val="272525"/>
                </a:solidFill>
                <a:latin typeface="Inter" pitchFamily="34" charset="0"/>
                <a:ea typeface="Inter" pitchFamily="34" charset="-122"/>
                <a:cs typeface="Inter" pitchFamily="34" charset="-120"/>
              </a:rPr>
              <a:t>Buenos Aires</a:t>
            </a:r>
            <a:r>
              <a:rPr lang="en-US" sz="1350" dirty="0">
                <a:solidFill>
                  <a:srgbClr val="272525"/>
                </a:solidFill>
                <a:latin typeface="Inter" pitchFamily="34" charset="0"/>
                <a:ea typeface="Inter" pitchFamily="34" charset="-122"/>
                <a:cs typeface="Inter" pitchFamily="34" charset="-120"/>
              </a:rPr>
              <a:t> (12.26 MW), </a:t>
            </a:r>
            <a:r>
              <a:rPr lang="en-US" sz="1350" b="1" dirty="0">
                <a:solidFill>
                  <a:srgbClr val="272525"/>
                </a:solidFill>
                <a:latin typeface="Inter" pitchFamily="34" charset="0"/>
                <a:ea typeface="Inter" pitchFamily="34" charset="-122"/>
                <a:cs typeface="Inter" pitchFamily="34" charset="-120"/>
              </a:rPr>
              <a:t>Litoral</a:t>
            </a:r>
            <a:r>
              <a:rPr lang="en-US" sz="1350" dirty="0">
                <a:solidFill>
                  <a:srgbClr val="272525"/>
                </a:solidFill>
                <a:latin typeface="Inter" pitchFamily="34" charset="0"/>
                <a:ea typeface="Inter" pitchFamily="34" charset="-122"/>
                <a:cs typeface="Inter" pitchFamily="34" charset="-120"/>
              </a:rPr>
              <a:t> (11.89 MW), </a:t>
            </a:r>
            <a:r>
              <a:rPr lang="en-US" sz="1350" b="1" dirty="0">
                <a:solidFill>
                  <a:srgbClr val="272525"/>
                </a:solidFill>
                <a:latin typeface="Inter" pitchFamily="34" charset="0"/>
                <a:ea typeface="Inter" pitchFamily="34" charset="-122"/>
                <a:cs typeface="Inter" pitchFamily="34" charset="-120"/>
              </a:rPr>
              <a:t>Centro</a:t>
            </a:r>
            <a:r>
              <a:rPr lang="en-US" sz="1350" dirty="0">
                <a:solidFill>
                  <a:srgbClr val="272525"/>
                </a:solidFill>
                <a:latin typeface="Inter" pitchFamily="34" charset="0"/>
                <a:ea typeface="Inter" pitchFamily="34" charset="-122"/>
                <a:cs typeface="Inter" pitchFamily="34" charset="-120"/>
              </a:rPr>
              <a:t> (8.71 MW) y </a:t>
            </a:r>
            <a:r>
              <a:rPr lang="en-US" sz="1350" b="1" dirty="0">
                <a:solidFill>
                  <a:srgbClr val="272525"/>
                </a:solidFill>
                <a:latin typeface="Inter" pitchFamily="34" charset="0"/>
                <a:ea typeface="Inter" pitchFamily="34" charset="-122"/>
                <a:cs typeface="Inter" pitchFamily="34" charset="-120"/>
              </a:rPr>
              <a:t>Cuyo</a:t>
            </a:r>
            <a:r>
              <a:rPr lang="en-US" sz="1350" dirty="0">
                <a:solidFill>
                  <a:srgbClr val="272525"/>
                </a:solidFill>
                <a:latin typeface="Inter" pitchFamily="34" charset="0"/>
                <a:ea typeface="Inter" pitchFamily="34" charset="-122"/>
                <a:cs typeface="Inter" pitchFamily="34" charset="-120"/>
              </a:rPr>
              <a:t> (6.57 MW) también muestran variabilidad, aunque en menor medida que GBA.</a:t>
            </a:r>
            <a:endParaRPr lang="en-US" sz="1350" dirty="0"/>
          </a:p>
        </p:txBody>
      </p:sp>
      <p:sp>
        <p:nvSpPr>
          <p:cNvPr id="8" name="Text 5"/>
          <p:cNvSpPr/>
          <p:nvPr/>
        </p:nvSpPr>
        <p:spPr>
          <a:xfrm>
            <a:off x="8920401" y="4247436"/>
            <a:ext cx="5100876" cy="1251942"/>
          </a:xfrm>
          <a:prstGeom prst="rect">
            <a:avLst/>
          </a:prstGeom>
          <a:noFill/>
          <a:ln/>
        </p:spPr>
        <p:txBody>
          <a:bodyPr wrap="square" lIns="0" tIns="0" rIns="0" bIns="0" rtlCol="0" anchor="t"/>
          <a:lstStyle/>
          <a:p>
            <a:pPr marL="0" indent="0" algn="l">
              <a:lnSpc>
                <a:spcPts val="1950"/>
              </a:lnSpc>
              <a:buNone/>
            </a:pPr>
            <a:r>
              <a:rPr lang="en-US" sz="1350" dirty="0">
                <a:solidFill>
                  <a:srgbClr val="272525"/>
                </a:solidFill>
                <a:latin typeface="Inter" pitchFamily="34" charset="0"/>
                <a:ea typeface="Inter" pitchFamily="34" charset="-122"/>
                <a:cs typeface="Inter" pitchFamily="34" charset="-120"/>
              </a:rPr>
              <a:t>Por otro lado, las regiones del </a:t>
            </a:r>
            <a:r>
              <a:rPr lang="en-US" sz="1350" b="1" dirty="0">
                <a:solidFill>
                  <a:srgbClr val="272525"/>
                </a:solidFill>
                <a:latin typeface="Inter" pitchFamily="34" charset="0"/>
                <a:ea typeface="Inter" pitchFamily="34" charset="-122"/>
                <a:cs typeface="Inter" pitchFamily="34" charset="-120"/>
              </a:rPr>
              <a:t>Noreste y Comahue</a:t>
            </a:r>
            <a:r>
              <a:rPr lang="en-US" sz="1350" dirty="0">
                <a:solidFill>
                  <a:srgbClr val="272525"/>
                </a:solidFill>
                <a:latin typeface="Inter" pitchFamily="34" charset="0"/>
                <a:ea typeface="Inter" pitchFamily="34" charset="-122"/>
                <a:cs typeface="Inter" pitchFamily="34" charset="-120"/>
              </a:rPr>
              <a:t> exhiben perfiles de demanda más estables, con menores diferencias entre días laborables y fines de semana, lo que sugiere un menor peso de la actividad industrial y comercial en su consumo total.</a:t>
            </a:r>
            <a:endParaRPr lang="en-US" sz="1350" dirty="0"/>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name="Slide 12">
    <p:spTree>
      <p:nvGrpSpPr>
        <p:cNvPr id="1" name=""/>
        <p:cNvGrpSpPr/>
        <p:nvPr/>
      </p:nvGrpSpPr>
      <p:grpSpPr>
        <a:xfrm>
          <a:off x="0" y="0"/>
          <a:ext cx="0" cy="0"/>
          <a:chOff x="0" y="0"/>
          <a:chExt cx="0" cy="0"/>
        </a:xfrm>
      </p:grpSpPr>
      <p:sp>
        <p:nvSpPr>
          <p:cNvPr id="2" name="Text 0"/>
          <p:cNvSpPr/>
          <p:nvPr/>
        </p:nvSpPr>
        <p:spPr>
          <a:xfrm>
            <a:off x="510659" y="1700213"/>
            <a:ext cx="6123384" cy="456009"/>
          </a:xfrm>
          <a:prstGeom prst="rect">
            <a:avLst/>
          </a:prstGeom>
          <a:noFill/>
          <a:ln/>
        </p:spPr>
        <p:txBody>
          <a:bodyPr wrap="none" lIns="0" tIns="0" rIns="0" bIns="0" rtlCol="0" anchor="t"/>
          <a:lstStyle/>
          <a:p>
            <a:pPr marL="0" indent="0" algn="l">
              <a:lnSpc>
                <a:spcPts val="3550"/>
              </a:lnSpc>
              <a:buNone/>
            </a:pPr>
            <a:r>
              <a:rPr lang="en-US" sz="2850" b="1" dirty="0">
                <a:solidFill>
                  <a:srgbClr val="000000"/>
                </a:solidFill>
                <a:latin typeface="Inter Bold" pitchFamily="34" charset="0"/>
                <a:ea typeface="Inter Bold" pitchFamily="34" charset="-122"/>
                <a:cs typeface="Inter Bold" pitchFamily="34" charset="-120"/>
              </a:rPr>
              <a:t>Conclusiones y Recomendaciones</a:t>
            </a:r>
            <a:endParaRPr lang="en-US" sz="2850" dirty="0"/>
          </a:p>
        </p:txBody>
      </p:sp>
      <p:sp>
        <p:nvSpPr>
          <p:cNvPr id="3" name="Shape 1"/>
          <p:cNvSpPr/>
          <p:nvPr/>
        </p:nvSpPr>
        <p:spPr>
          <a:xfrm>
            <a:off x="510659" y="2343864"/>
            <a:ext cx="4473773" cy="1166217"/>
          </a:xfrm>
          <a:prstGeom prst="roundRect">
            <a:avLst>
              <a:gd name="adj" fmla="val 5255"/>
            </a:avLst>
          </a:prstGeom>
          <a:solidFill>
            <a:srgbClr val="DADBF1"/>
          </a:solidFill>
          <a:ln w="7620">
            <a:solidFill>
              <a:srgbClr val="C0C1D7"/>
            </a:solidFill>
            <a:prstDash val="solid"/>
          </a:ln>
        </p:spPr>
        <p:txBody>
          <a:bodyPr/>
          <a:lstStyle/>
          <a:p>
            <a:endParaRPr lang="es-AR"/>
          </a:p>
        </p:txBody>
      </p:sp>
      <p:sp>
        <p:nvSpPr>
          <p:cNvPr id="4" name="Text 2"/>
          <p:cNvSpPr/>
          <p:nvPr/>
        </p:nvSpPr>
        <p:spPr>
          <a:xfrm>
            <a:off x="664131" y="2497336"/>
            <a:ext cx="2511862" cy="228005"/>
          </a:xfrm>
          <a:prstGeom prst="rect">
            <a:avLst/>
          </a:prstGeom>
          <a:noFill/>
          <a:ln/>
        </p:spPr>
        <p:txBody>
          <a:bodyPr wrap="none" lIns="0" tIns="0" rIns="0" bIns="0" rtlCol="0" anchor="t"/>
          <a:lstStyle/>
          <a:p>
            <a:pPr marL="0" indent="0" algn="l">
              <a:lnSpc>
                <a:spcPts val="1750"/>
              </a:lnSpc>
              <a:buNone/>
            </a:pPr>
            <a:r>
              <a:rPr lang="en-US" sz="1400" b="1" dirty="0">
                <a:solidFill>
                  <a:srgbClr val="272525"/>
                </a:solidFill>
                <a:latin typeface="Inter Bold" pitchFamily="34" charset="0"/>
                <a:ea typeface="Inter Bold" pitchFamily="34" charset="-122"/>
                <a:cs typeface="Inter Bold" pitchFamily="34" charset="-120"/>
              </a:rPr>
              <a:t>Relación Climática No Lineal</a:t>
            </a:r>
            <a:endParaRPr lang="en-US" sz="1400" dirty="0"/>
          </a:p>
        </p:txBody>
      </p:sp>
      <p:sp>
        <p:nvSpPr>
          <p:cNvPr id="5" name="Text 3"/>
          <p:cNvSpPr/>
          <p:nvPr/>
        </p:nvSpPr>
        <p:spPr>
          <a:xfrm>
            <a:off x="664131" y="2781538"/>
            <a:ext cx="4166830" cy="575072"/>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La demanda eléctrica del SADI responde de manera no lineal a los cambios de temperatura, con aumentos significativos en condiciones extremas de frío o calor.</a:t>
            </a:r>
            <a:endParaRPr lang="en-US" sz="1100" dirty="0"/>
          </a:p>
        </p:txBody>
      </p:sp>
      <p:sp>
        <p:nvSpPr>
          <p:cNvPr id="6" name="Shape 4"/>
          <p:cNvSpPr/>
          <p:nvPr/>
        </p:nvSpPr>
        <p:spPr>
          <a:xfrm>
            <a:off x="5078254" y="2343864"/>
            <a:ext cx="4473773" cy="1166217"/>
          </a:xfrm>
          <a:prstGeom prst="roundRect">
            <a:avLst>
              <a:gd name="adj" fmla="val 5255"/>
            </a:avLst>
          </a:prstGeom>
          <a:solidFill>
            <a:srgbClr val="DADBF1"/>
          </a:solidFill>
          <a:ln w="7620">
            <a:solidFill>
              <a:srgbClr val="C0C1D7"/>
            </a:solidFill>
            <a:prstDash val="solid"/>
          </a:ln>
        </p:spPr>
        <p:txBody>
          <a:bodyPr/>
          <a:lstStyle/>
          <a:p>
            <a:endParaRPr lang="es-AR"/>
          </a:p>
        </p:txBody>
      </p:sp>
      <p:sp>
        <p:nvSpPr>
          <p:cNvPr id="7" name="Text 5"/>
          <p:cNvSpPr/>
          <p:nvPr/>
        </p:nvSpPr>
        <p:spPr>
          <a:xfrm>
            <a:off x="5231725" y="2497336"/>
            <a:ext cx="1823799" cy="228005"/>
          </a:xfrm>
          <a:prstGeom prst="rect">
            <a:avLst/>
          </a:prstGeom>
          <a:noFill/>
          <a:ln/>
        </p:spPr>
        <p:txBody>
          <a:bodyPr wrap="none" lIns="0" tIns="0" rIns="0" bIns="0" rtlCol="0" anchor="t"/>
          <a:lstStyle/>
          <a:p>
            <a:pPr marL="0" indent="0" algn="l">
              <a:lnSpc>
                <a:spcPts val="1750"/>
              </a:lnSpc>
              <a:buNone/>
            </a:pPr>
            <a:r>
              <a:rPr lang="en-US" sz="1400" b="1" dirty="0">
                <a:solidFill>
                  <a:srgbClr val="272525"/>
                </a:solidFill>
                <a:latin typeface="Inter Bold" pitchFamily="34" charset="0"/>
                <a:ea typeface="Inter Bold" pitchFamily="34" charset="-122"/>
                <a:cs typeface="Inter Bold" pitchFamily="34" charset="-120"/>
              </a:rPr>
              <a:t>Volatilidad Regional</a:t>
            </a:r>
            <a:endParaRPr lang="en-US" sz="1400" dirty="0"/>
          </a:p>
        </p:txBody>
      </p:sp>
      <p:sp>
        <p:nvSpPr>
          <p:cNvPr id="8" name="Text 6"/>
          <p:cNvSpPr/>
          <p:nvPr/>
        </p:nvSpPr>
        <p:spPr>
          <a:xfrm>
            <a:off x="5231725" y="2781538"/>
            <a:ext cx="4166830" cy="575072"/>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Regiones como el Noroeste (NOA) y Noreste (NEA) exhiben una mayor volatilidad y sensibilidad térmica, influenciando sus perfiles de demanda.</a:t>
            </a:r>
            <a:endParaRPr lang="en-US" sz="1100" dirty="0"/>
          </a:p>
        </p:txBody>
      </p:sp>
      <p:sp>
        <p:nvSpPr>
          <p:cNvPr id="9" name="Shape 7"/>
          <p:cNvSpPr/>
          <p:nvPr/>
        </p:nvSpPr>
        <p:spPr>
          <a:xfrm>
            <a:off x="9645848" y="2343864"/>
            <a:ext cx="4473773" cy="1166217"/>
          </a:xfrm>
          <a:prstGeom prst="roundRect">
            <a:avLst>
              <a:gd name="adj" fmla="val 5255"/>
            </a:avLst>
          </a:prstGeom>
          <a:solidFill>
            <a:srgbClr val="DADBF1"/>
          </a:solidFill>
          <a:ln w="7620">
            <a:solidFill>
              <a:srgbClr val="C0C1D7"/>
            </a:solidFill>
            <a:prstDash val="solid"/>
          </a:ln>
        </p:spPr>
        <p:txBody>
          <a:bodyPr/>
          <a:lstStyle/>
          <a:p>
            <a:endParaRPr lang="es-AR"/>
          </a:p>
        </p:txBody>
      </p:sp>
      <p:sp>
        <p:nvSpPr>
          <p:cNvPr id="10" name="Text 8"/>
          <p:cNvSpPr/>
          <p:nvPr/>
        </p:nvSpPr>
        <p:spPr>
          <a:xfrm>
            <a:off x="9799320" y="2497336"/>
            <a:ext cx="2399347" cy="228005"/>
          </a:xfrm>
          <a:prstGeom prst="rect">
            <a:avLst/>
          </a:prstGeom>
          <a:noFill/>
          <a:ln/>
        </p:spPr>
        <p:txBody>
          <a:bodyPr wrap="none" lIns="0" tIns="0" rIns="0" bIns="0" rtlCol="0" anchor="t"/>
          <a:lstStyle/>
          <a:p>
            <a:pPr marL="0" indent="0" algn="l">
              <a:lnSpc>
                <a:spcPts val="1750"/>
              </a:lnSpc>
              <a:buNone/>
            </a:pPr>
            <a:r>
              <a:rPr lang="en-US" sz="1400" b="1" dirty="0">
                <a:solidFill>
                  <a:srgbClr val="272525"/>
                </a:solidFill>
                <a:latin typeface="Inter Bold" pitchFamily="34" charset="0"/>
                <a:ea typeface="Inter Bold" pitchFamily="34" charset="-122"/>
                <a:cs typeface="Inter Bold" pitchFamily="34" charset="-120"/>
              </a:rPr>
              <a:t>Correlación Demanda-Pico</a:t>
            </a:r>
            <a:endParaRPr lang="en-US" sz="1400" dirty="0"/>
          </a:p>
        </p:txBody>
      </p:sp>
      <p:sp>
        <p:nvSpPr>
          <p:cNvPr id="11" name="Text 9"/>
          <p:cNvSpPr/>
          <p:nvPr/>
        </p:nvSpPr>
        <p:spPr>
          <a:xfrm>
            <a:off x="9799320" y="2781538"/>
            <a:ext cx="4166830" cy="575072"/>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La potencia pico está fuertemente correlacionada con la demanda total (R² = 0.944), indicando una alta predictibilidad del máximo requerido.</a:t>
            </a:r>
            <a:endParaRPr lang="en-US" sz="1100" dirty="0"/>
          </a:p>
        </p:txBody>
      </p:sp>
      <p:sp>
        <p:nvSpPr>
          <p:cNvPr id="12" name="Shape 10"/>
          <p:cNvSpPr/>
          <p:nvPr/>
        </p:nvSpPr>
        <p:spPr>
          <a:xfrm>
            <a:off x="510659" y="3603903"/>
            <a:ext cx="6757511" cy="974527"/>
          </a:xfrm>
          <a:prstGeom prst="roundRect">
            <a:avLst>
              <a:gd name="adj" fmla="val 6288"/>
            </a:avLst>
          </a:prstGeom>
          <a:solidFill>
            <a:srgbClr val="DADBF1"/>
          </a:solidFill>
          <a:ln w="7620">
            <a:solidFill>
              <a:srgbClr val="C0C1D7"/>
            </a:solidFill>
            <a:prstDash val="solid"/>
          </a:ln>
        </p:spPr>
        <p:txBody>
          <a:bodyPr/>
          <a:lstStyle/>
          <a:p>
            <a:endParaRPr lang="es-AR"/>
          </a:p>
        </p:txBody>
      </p:sp>
      <p:sp>
        <p:nvSpPr>
          <p:cNvPr id="13" name="Text 11"/>
          <p:cNvSpPr/>
          <p:nvPr/>
        </p:nvSpPr>
        <p:spPr>
          <a:xfrm>
            <a:off x="664131" y="3757374"/>
            <a:ext cx="2632710" cy="228005"/>
          </a:xfrm>
          <a:prstGeom prst="rect">
            <a:avLst/>
          </a:prstGeom>
          <a:noFill/>
          <a:ln/>
        </p:spPr>
        <p:txBody>
          <a:bodyPr wrap="none" lIns="0" tIns="0" rIns="0" bIns="0" rtlCol="0" anchor="t"/>
          <a:lstStyle/>
          <a:p>
            <a:pPr marL="0" indent="0" algn="l">
              <a:lnSpc>
                <a:spcPts val="1750"/>
              </a:lnSpc>
              <a:buNone/>
            </a:pPr>
            <a:r>
              <a:rPr lang="en-US" sz="1400" b="1" dirty="0">
                <a:solidFill>
                  <a:srgbClr val="272525"/>
                </a:solidFill>
                <a:latin typeface="Inter Bold" pitchFamily="34" charset="0"/>
                <a:ea typeface="Inter Bold" pitchFamily="34" charset="-122"/>
                <a:cs typeface="Inter Bold" pitchFamily="34" charset="-120"/>
              </a:rPr>
              <a:t>Recuperación Post-Pandemia</a:t>
            </a:r>
            <a:endParaRPr lang="en-US" sz="1400" dirty="0"/>
          </a:p>
        </p:txBody>
      </p:sp>
      <p:sp>
        <p:nvSpPr>
          <p:cNvPr id="14" name="Text 12"/>
          <p:cNvSpPr/>
          <p:nvPr/>
        </p:nvSpPr>
        <p:spPr>
          <a:xfrm>
            <a:off x="664131" y="4041577"/>
            <a:ext cx="6450568" cy="383381"/>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El sistema ha mostrado una clara recuperación y tendencia creciente en la demanda desde 2020, superando los niveles pre-pandemia.</a:t>
            </a:r>
            <a:endParaRPr lang="en-US" sz="1100" dirty="0"/>
          </a:p>
        </p:txBody>
      </p:sp>
      <p:sp>
        <p:nvSpPr>
          <p:cNvPr id="15" name="Shape 13"/>
          <p:cNvSpPr/>
          <p:nvPr/>
        </p:nvSpPr>
        <p:spPr>
          <a:xfrm>
            <a:off x="7361992" y="3603903"/>
            <a:ext cx="6757630" cy="974527"/>
          </a:xfrm>
          <a:prstGeom prst="roundRect">
            <a:avLst>
              <a:gd name="adj" fmla="val 6288"/>
            </a:avLst>
          </a:prstGeom>
          <a:solidFill>
            <a:srgbClr val="DADBF1"/>
          </a:solidFill>
          <a:ln w="7620">
            <a:solidFill>
              <a:srgbClr val="C0C1D7"/>
            </a:solidFill>
            <a:prstDash val="solid"/>
          </a:ln>
        </p:spPr>
        <p:txBody>
          <a:bodyPr/>
          <a:lstStyle/>
          <a:p>
            <a:endParaRPr lang="es-AR"/>
          </a:p>
        </p:txBody>
      </p:sp>
      <p:sp>
        <p:nvSpPr>
          <p:cNvPr id="16" name="Text 14"/>
          <p:cNvSpPr/>
          <p:nvPr/>
        </p:nvSpPr>
        <p:spPr>
          <a:xfrm>
            <a:off x="7515463" y="3757374"/>
            <a:ext cx="1872258" cy="228005"/>
          </a:xfrm>
          <a:prstGeom prst="rect">
            <a:avLst/>
          </a:prstGeom>
          <a:noFill/>
          <a:ln/>
        </p:spPr>
        <p:txBody>
          <a:bodyPr wrap="none" lIns="0" tIns="0" rIns="0" bIns="0" rtlCol="0" anchor="t"/>
          <a:lstStyle/>
          <a:p>
            <a:pPr marL="0" indent="0" algn="l">
              <a:lnSpc>
                <a:spcPts val="1750"/>
              </a:lnSpc>
              <a:buNone/>
            </a:pPr>
            <a:r>
              <a:rPr lang="en-US" sz="1400" b="1" dirty="0">
                <a:solidFill>
                  <a:srgbClr val="272525"/>
                </a:solidFill>
                <a:latin typeface="Inter Bold" pitchFamily="34" charset="0"/>
                <a:ea typeface="Inter Bold" pitchFamily="34" charset="-122"/>
                <a:cs typeface="Inter Bold" pitchFamily="34" charset="-120"/>
              </a:rPr>
              <a:t>Variabilidad Semanal</a:t>
            </a:r>
            <a:endParaRPr lang="en-US" sz="1400" dirty="0"/>
          </a:p>
        </p:txBody>
      </p:sp>
      <p:sp>
        <p:nvSpPr>
          <p:cNvPr id="17" name="Text 15"/>
          <p:cNvSpPr/>
          <p:nvPr/>
        </p:nvSpPr>
        <p:spPr>
          <a:xfrm>
            <a:off x="7515463" y="4041577"/>
            <a:ext cx="6450687" cy="383381"/>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Gran Buenos Aires (GBA) domina la variabilidad de la demanda entre días laborables y fines de semana, impulsada por su gran componente industrial y comercial.</a:t>
            </a:r>
            <a:endParaRPr lang="en-US" sz="1100" dirty="0"/>
          </a:p>
        </p:txBody>
      </p:sp>
      <p:sp>
        <p:nvSpPr>
          <p:cNvPr id="18" name="Text 16"/>
          <p:cNvSpPr/>
          <p:nvPr/>
        </p:nvSpPr>
        <p:spPr>
          <a:xfrm>
            <a:off x="510659" y="4719161"/>
            <a:ext cx="3507224" cy="364688"/>
          </a:xfrm>
          <a:prstGeom prst="rect">
            <a:avLst/>
          </a:prstGeom>
          <a:noFill/>
          <a:ln/>
        </p:spPr>
        <p:txBody>
          <a:bodyPr wrap="none" lIns="0" tIns="0" rIns="0" bIns="0" rtlCol="0" anchor="t"/>
          <a:lstStyle/>
          <a:p>
            <a:pPr marL="0" indent="0" algn="l">
              <a:lnSpc>
                <a:spcPts val="2850"/>
              </a:lnSpc>
              <a:buNone/>
            </a:pPr>
            <a:r>
              <a:rPr lang="en-US" sz="2250" b="1" dirty="0">
                <a:solidFill>
                  <a:srgbClr val="000000"/>
                </a:solidFill>
                <a:latin typeface="Inter Bold" pitchFamily="34" charset="0"/>
                <a:ea typeface="Inter Bold" pitchFamily="34" charset="-122"/>
                <a:cs typeface="Inter Bold" pitchFamily="34" charset="-120"/>
              </a:rPr>
              <a:t>Recomendaciones Clave</a:t>
            </a:r>
            <a:endParaRPr lang="en-US" sz="2250" dirty="0"/>
          </a:p>
        </p:txBody>
      </p:sp>
      <p:sp>
        <p:nvSpPr>
          <p:cNvPr id="19" name="Text 17"/>
          <p:cNvSpPr/>
          <p:nvPr/>
        </p:nvSpPr>
        <p:spPr>
          <a:xfrm>
            <a:off x="510659" y="5224582"/>
            <a:ext cx="145852" cy="182285"/>
          </a:xfrm>
          <a:prstGeom prst="rect">
            <a:avLst/>
          </a:prstGeom>
          <a:noFill/>
          <a:ln/>
        </p:spPr>
        <p:txBody>
          <a:bodyPr wrap="none" lIns="0" tIns="0" rIns="0" bIns="0" rtlCol="0" anchor="t"/>
          <a:lstStyle/>
          <a:p>
            <a:pPr marL="0" indent="0" algn="l">
              <a:lnSpc>
                <a:spcPts val="1500"/>
              </a:lnSpc>
              <a:buNone/>
            </a:pPr>
            <a:r>
              <a:rPr lang="en-US" sz="1100" dirty="0">
                <a:solidFill>
                  <a:srgbClr val="272525"/>
                </a:solidFill>
                <a:latin typeface="Inter Light" pitchFamily="34" charset="0"/>
                <a:ea typeface="Inter Light" pitchFamily="34" charset="-122"/>
                <a:cs typeface="Inter Light" pitchFamily="34" charset="-120"/>
              </a:rPr>
              <a:t>01</a:t>
            </a:r>
            <a:endParaRPr lang="en-US" sz="1100" dirty="0"/>
          </a:p>
        </p:txBody>
      </p:sp>
      <p:sp>
        <p:nvSpPr>
          <p:cNvPr id="20" name="Shape 18"/>
          <p:cNvSpPr/>
          <p:nvPr/>
        </p:nvSpPr>
        <p:spPr>
          <a:xfrm>
            <a:off x="510659" y="5457230"/>
            <a:ext cx="6757630" cy="15240"/>
          </a:xfrm>
          <a:prstGeom prst="rect">
            <a:avLst/>
          </a:prstGeom>
          <a:solidFill>
            <a:srgbClr val="4950BC"/>
          </a:solidFill>
          <a:ln/>
        </p:spPr>
        <p:txBody>
          <a:bodyPr/>
          <a:lstStyle/>
          <a:p>
            <a:endParaRPr lang="es-AR"/>
          </a:p>
        </p:txBody>
      </p:sp>
      <p:sp>
        <p:nvSpPr>
          <p:cNvPr id="21" name="Text 19"/>
          <p:cNvSpPr/>
          <p:nvPr/>
        </p:nvSpPr>
        <p:spPr>
          <a:xfrm>
            <a:off x="510659" y="5560576"/>
            <a:ext cx="2697480" cy="228005"/>
          </a:xfrm>
          <a:prstGeom prst="rect">
            <a:avLst/>
          </a:prstGeom>
          <a:noFill/>
          <a:ln/>
        </p:spPr>
        <p:txBody>
          <a:bodyPr wrap="none" lIns="0" tIns="0" rIns="0" bIns="0" rtlCol="0" anchor="t"/>
          <a:lstStyle/>
          <a:p>
            <a:pPr marL="0" indent="0" algn="l">
              <a:lnSpc>
                <a:spcPts val="1750"/>
              </a:lnSpc>
              <a:buNone/>
            </a:pPr>
            <a:r>
              <a:rPr lang="en-US" sz="1400" b="1" dirty="0">
                <a:solidFill>
                  <a:srgbClr val="272525"/>
                </a:solidFill>
                <a:latin typeface="Inter Bold" pitchFamily="34" charset="0"/>
                <a:ea typeface="Inter Bold" pitchFamily="34" charset="-122"/>
                <a:cs typeface="Inter Bold" pitchFamily="34" charset="-120"/>
              </a:rPr>
              <a:t>Modelos Predictivos Robustos</a:t>
            </a:r>
            <a:endParaRPr lang="en-US" sz="1400" dirty="0"/>
          </a:p>
        </p:txBody>
      </p:sp>
      <p:sp>
        <p:nvSpPr>
          <p:cNvPr id="22" name="Text 20"/>
          <p:cNvSpPr/>
          <p:nvPr/>
        </p:nvSpPr>
        <p:spPr>
          <a:xfrm>
            <a:off x="510659" y="5844778"/>
            <a:ext cx="6757630" cy="575072"/>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Es fundamental desarrollar y perfeccionar modelos predictivos que integren de forma más precisa la compleja relación entre la demanda y los factores climáticos, así como la variabilidad regional.</a:t>
            </a:r>
            <a:endParaRPr lang="en-US" sz="1100" dirty="0"/>
          </a:p>
        </p:txBody>
      </p:sp>
      <p:sp>
        <p:nvSpPr>
          <p:cNvPr id="23" name="Text 21"/>
          <p:cNvSpPr/>
          <p:nvPr/>
        </p:nvSpPr>
        <p:spPr>
          <a:xfrm>
            <a:off x="7362111" y="5224582"/>
            <a:ext cx="145852" cy="182285"/>
          </a:xfrm>
          <a:prstGeom prst="rect">
            <a:avLst/>
          </a:prstGeom>
          <a:noFill/>
          <a:ln/>
        </p:spPr>
        <p:txBody>
          <a:bodyPr wrap="none" lIns="0" tIns="0" rIns="0" bIns="0" rtlCol="0" anchor="t"/>
          <a:lstStyle/>
          <a:p>
            <a:pPr marL="0" indent="0" algn="l">
              <a:lnSpc>
                <a:spcPts val="1500"/>
              </a:lnSpc>
              <a:buNone/>
            </a:pPr>
            <a:r>
              <a:rPr lang="en-US" sz="1100" dirty="0">
                <a:solidFill>
                  <a:srgbClr val="272525"/>
                </a:solidFill>
                <a:latin typeface="Inter Light" pitchFamily="34" charset="0"/>
                <a:ea typeface="Inter Light" pitchFamily="34" charset="-122"/>
                <a:cs typeface="Inter Light" pitchFamily="34" charset="-120"/>
              </a:rPr>
              <a:t>02</a:t>
            </a:r>
            <a:endParaRPr lang="en-US" sz="1100" dirty="0"/>
          </a:p>
        </p:txBody>
      </p:sp>
      <p:sp>
        <p:nvSpPr>
          <p:cNvPr id="24" name="Shape 22"/>
          <p:cNvSpPr/>
          <p:nvPr/>
        </p:nvSpPr>
        <p:spPr>
          <a:xfrm>
            <a:off x="7362111" y="5457230"/>
            <a:ext cx="6757630" cy="15240"/>
          </a:xfrm>
          <a:prstGeom prst="rect">
            <a:avLst/>
          </a:prstGeom>
          <a:solidFill>
            <a:srgbClr val="4950BC"/>
          </a:solidFill>
          <a:ln/>
        </p:spPr>
        <p:txBody>
          <a:bodyPr/>
          <a:lstStyle/>
          <a:p>
            <a:endParaRPr lang="es-AR"/>
          </a:p>
        </p:txBody>
      </p:sp>
      <p:sp>
        <p:nvSpPr>
          <p:cNvPr id="25" name="Text 23"/>
          <p:cNvSpPr/>
          <p:nvPr/>
        </p:nvSpPr>
        <p:spPr>
          <a:xfrm>
            <a:off x="7362111" y="5560576"/>
            <a:ext cx="2402562" cy="228005"/>
          </a:xfrm>
          <a:prstGeom prst="rect">
            <a:avLst/>
          </a:prstGeom>
          <a:noFill/>
          <a:ln/>
        </p:spPr>
        <p:txBody>
          <a:bodyPr wrap="none" lIns="0" tIns="0" rIns="0" bIns="0" rtlCol="0" anchor="t"/>
          <a:lstStyle/>
          <a:p>
            <a:pPr marL="0" indent="0" algn="l">
              <a:lnSpc>
                <a:spcPts val="1750"/>
              </a:lnSpc>
              <a:buNone/>
            </a:pPr>
            <a:r>
              <a:rPr lang="en-US" sz="1400" b="1" dirty="0">
                <a:solidFill>
                  <a:srgbClr val="272525"/>
                </a:solidFill>
                <a:latin typeface="Inter Bold" pitchFamily="34" charset="0"/>
                <a:ea typeface="Inter Bold" pitchFamily="34" charset="-122"/>
                <a:cs typeface="Inter Bold" pitchFamily="34" charset="-120"/>
              </a:rPr>
              <a:t>Gestión Basada en el Clima</a:t>
            </a:r>
            <a:endParaRPr lang="en-US" sz="1400" dirty="0"/>
          </a:p>
        </p:txBody>
      </p:sp>
      <p:sp>
        <p:nvSpPr>
          <p:cNvPr id="26" name="Text 24"/>
          <p:cNvSpPr/>
          <p:nvPr/>
        </p:nvSpPr>
        <p:spPr>
          <a:xfrm>
            <a:off x="7362111" y="5844778"/>
            <a:ext cx="6757630" cy="575072"/>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Implementar estrategias de gestión y planificación operativa que prioricen la consideración de escenarios climáticos extremos y sus impactos diferenciados en la demanda regional, garantizando la estabilidad y resiliencia del sistema.</a:t>
            </a:r>
            <a:endParaRPr lang="en-US" sz="1100" dirty="0"/>
          </a:p>
        </p:txBody>
      </p:sp>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name="Slide 13">
    <p:spTree>
      <p:nvGrpSpPr>
        <p:cNvPr id="1" name=""/>
        <p:cNvGrpSpPr/>
        <p:nvPr/>
      </p:nvGrpSpPr>
      <p:grpSpPr>
        <a:xfrm>
          <a:off x="0" y="0"/>
          <a:ext cx="0" cy="0"/>
          <a:chOff x="0" y="0"/>
          <a:chExt cx="0" cy="0"/>
        </a:xfrm>
      </p:grpSpPr>
      <p:sp>
        <p:nvSpPr>
          <p:cNvPr id="2" name="Text 0"/>
          <p:cNvSpPr/>
          <p:nvPr/>
        </p:nvSpPr>
        <p:spPr>
          <a:xfrm>
            <a:off x="793790" y="3760351"/>
            <a:ext cx="5670590" cy="708779"/>
          </a:xfrm>
          <a:prstGeom prst="rect">
            <a:avLst/>
          </a:prstGeom>
          <a:noFill/>
          <a:ln/>
        </p:spPr>
        <p:txBody>
          <a:bodyPr wrap="none" lIns="0" tIns="0" rIns="0" bIns="0" rtlCol="0" anchor="t"/>
          <a:lstStyle/>
          <a:p>
            <a:pPr marL="0" indent="0" algn="l">
              <a:lnSpc>
                <a:spcPts val="5550"/>
              </a:lnSpc>
              <a:buNone/>
            </a:pPr>
            <a:endParaRPr lang="en-US" sz="4450" dirty="0"/>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name="Slide 2">
    <p:spTree>
      <p:nvGrpSpPr>
        <p:cNvPr id="1" name=""/>
        <p:cNvGrpSpPr/>
        <p:nvPr/>
      </p:nvGrpSpPr>
      <p:grpSpPr>
        <a:xfrm>
          <a:off x="0" y="0"/>
          <a:ext cx="0" cy="0"/>
          <a:chOff x="0" y="0"/>
          <a:chExt cx="0" cy="0"/>
        </a:xfrm>
      </p:grpSpPr>
      <p:pic>
        <p:nvPicPr>
          <p:cNvPr id="2" name="Image 0" descr="preencoded.png"/>
          <p:cNvPicPr>
            <a:picLocks noChangeAspect="1"/>
          </p:cNvPicPr>
          <p:nvPr/>
        </p:nvPicPr>
        <p:blipFill>
          <a:blip r:embed="rId3"/>
          <a:stretch>
            <a:fillRect/>
          </a:stretch>
        </p:blipFill>
        <p:spPr>
          <a:xfrm>
            <a:off x="0" y="0"/>
            <a:ext cx="14630400" cy="8229600"/>
          </a:xfrm>
          <a:prstGeom prst="rect">
            <a:avLst/>
          </a:prstGeom>
        </p:spPr>
      </p:pic>
      <p:sp>
        <p:nvSpPr>
          <p:cNvPr id="3" name="Shape 0"/>
          <p:cNvSpPr/>
          <p:nvPr/>
        </p:nvSpPr>
        <p:spPr>
          <a:xfrm>
            <a:off x="0" y="0"/>
            <a:ext cx="14630400" cy="8229600"/>
          </a:xfrm>
          <a:prstGeom prst="rect">
            <a:avLst/>
          </a:prstGeom>
          <a:solidFill>
            <a:srgbClr val="FFFFFF">
              <a:alpha val="85000"/>
            </a:srgbClr>
          </a:solidFill>
          <a:ln/>
        </p:spPr>
        <p:txBody>
          <a:bodyPr/>
          <a:lstStyle/>
          <a:p>
            <a:endParaRPr lang="es-AR"/>
          </a:p>
        </p:txBody>
      </p:sp>
      <p:sp>
        <p:nvSpPr>
          <p:cNvPr id="4" name="Text 1"/>
          <p:cNvSpPr/>
          <p:nvPr/>
        </p:nvSpPr>
        <p:spPr>
          <a:xfrm>
            <a:off x="793790" y="1602938"/>
            <a:ext cx="6233993"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Contexto y Motivación</a:t>
            </a:r>
            <a:endParaRPr lang="en-US" sz="4450" dirty="0"/>
          </a:p>
        </p:txBody>
      </p:sp>
      <p:sp>
        <p:nvSpPr>
          <p:cNvPr id="5" name="Shape 2"/>
          <p:cNvSpPr/>
          <p:nvPr/>
        </p:nvSpPr>
        <p:spPr>
          <a:xfrm>
            <a:off x="763310" y="2621399"/>
            <a:ext cx="60960" cy="2002988"/>
          </a:xfrm>
          <a:prstGeom prst="rect">
            <a:avLst/>
          </a:prstGeom>
          <a:solidFill>
            <a:srgbClr val="4950BC"/>
          </a:solidFill>
          <a:ln/>
        </p:spPr>
        <p:txBody>
          <a:bodyPr/>
          <a:lstStyle/>
          <a:p>
            <a:endParaRPr lang="es-AR"/>
          </a:p>
        </p:txBody>
      </p:sp>
      <p:sp>
        <p:nvSpPr>
          <p:cNvPr id="6" name="Text 3"/>
          <p:cNvSpPr/>
          <p:nvPr/>
        </p:nvSpPr>
        <p:spPr>
          <a:xfrm>
            <a:off x="1081564" y="2651879"/>
            <a:ext cx="4028599"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Eventos Climáticos Extremos</a:t>
            </a:r>
            <a:endParaRPr lang="en-US" sz="2200" dirty="0"/>
          </a:p>
        </p:txBody>
      </p:sp>
      <p:sp>
        <p:nvSpPr>
          <p:cNvPr id="7" name="Text 4"/>
          <p:cNvSpPr/>
          <p:nvPr/>
        </p:nvSpPr>
        <p:spPr>
          <a:xfrm>
            <a:off x="1081564" y="3142298"/>
            <a:ext cx="6091833"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El sistema eléctrico argentino enfrenta una creciente frecuencia e intensidad de fenómenos climáticos extremos, impactando directamente en la infraestructura y la demanda energética.</a:t>
            </a:r>
            <a:endParaRPr lang="en-US" sz="1750" dirty="0"/>
          </a:p>
        </p:txBody>
      </p:sp>
      <p:sp>
        <p:nvSpPr>
          <p:cNvPr id="8" name="Shape 5"/>
          <p:cNvSpPr/>
          <p:nvPr/>
        </p:nvSpPr>
        <p:spPr>
          <a:xfrm>
            <a:off x="7426404" y="2621399"/>
            <a:ext cx="60960" cy="2002988"/>
          </a:xfrm>
          <a:prstGeom prst="rect">
            <a:avLst/>
          </a:prstGeom>
          <a:solidFill>
            <a:srgbClr val="4950BC"/>
          </a:solidFill>
          <a:ln/>
        </p:spPr>
        <p:txBody>
          <a:bodyPr/>
          <a:lstStyle/>
          <a:p>
            <a:endParaRPr lang="es-AR"/>
          </a:p>
        </p:txBody>
      </p:sp>
      <p:sp>
        <p:nvSpPr>
          <p:cNvPr id="9" name="Text 6"/>
          <p:cNvSpPr/>
          <p:nvPr/>
        </p:nvSpPr>
        <p:spPr>
          <a:xfrm>
            <a:off x="7744658" y="2651879"/>
            <a:ext cx="4768215"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Patrones de Consumo Cambiantes</a:t>
            </a:r>
            <a:endParaRPr lang="en-US" sz="2200" dirty="0"/>
          </a:p>
        </p:txBody>
      </p:sp>
      <p:sp>
        <p:nvSpPr>
          <p:cNvPr id="10" name="Text 7"/>
          <p:cNvSpPr/>
          <p:nvPr/>
        </p:nvSpPr>
        <p:spPr>
          <a:xfrm>
            <a:off x="7744658" y="3142298"/>
            <a:ext cx="6091952" cy="1451610"/>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La urbanización acelerada y la evolución del comportamiento del consumidor alteran significativamente los patrones de consumo eléctrico a lo largo del día y las estaciones.</a:t>
            </a:r>
            <a:endParaRPr lang="en-US" sz="1750" dirty="0"/>
          </a:p>
        </p:txBody>
      </p:sp>
      <p:sp>
        <p:nvSpPr>
          <p:cNvPr id="11" name="Shape 8"/>
          <p:cNvSpPr/>
          <p:nvPr/>
        </p:nvSpPr>
        <p:spPr>
          <a:xfrm>
            <a:off x="763310" y="5017056"/>
            <a:ext cx="60960" cy="1640086"/>
          </a:xfrm>
          <a:prstGeom prst="rect">
            <a:avLst/>
          </a:prstGeom>
          <a:solidFill>
            <a:srgbClr val="4950BC"/>
          </a:solidFill>
          <a:ln/>
        </p:spPr>
        <p:txBody>
          <a:bodyPr/>
          <a:lstStyle/>
          <a:p>
            <a:endParaRPr lang="es-AR"/>
          </a:p>
        </p:txBody>
      </p:sp>
      <p:sp>
        <p:nvSpPr>
          <p:cNvPr id="12" name="Text 9"/>
          <p:cNvSpPr/>
          <p:nvPr/>
        </p:nvSpPr>
        <p:spPr>
          <a:xfrm>
            <a:off x="1081564" y="5047536"/>
            <a:ext cx="5381268"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Necesidad de Estimaciones Confiables</a:t>
            </a:r>
            <a:endParaRPr lang="en-US" sz="2200" dirty="0"/>
          </a:p>
        </p:txBody>
      </p:sp>
      <p:sp>
        <p:nvSpPr>
          <p:cNvPr id="13" name="Text 10"/>
          <p:cNvSpPr/>
          <p:nvPr/>
        </p:nvSpPr>
        <p:spPr>
          <a:xfrm>
            <a:off x="1081564" y="5537954"/>
            <a:ext cx="6091833"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Es crucial contar con estimaciones precisas de la demanda y la potencia pico para garantizar la estabilidad del suministro y evitar interrupciones.</a:t>
            </a:r>
            <a:endParaRPr lang="en-US" sz="1750" dirty="0"/>
          </a:p>
        </p:txBody>
      </p:sp>
      <p:sp>
        <p:nvSpPr>
          <p:cNvPr id="14" name="Shape 11"/>
          <p:cNvSpPr/>
          <p:nvPr/>
        </p:nvSpPr>
        <p:spPr>
          <a:xfrm>
            <a:off x="7426404" y="5017056"/>
            <a:ext cx="60960" cy="1640086"/>
          </a:xfrm>
          <a:prstGeom prst="rect">
            <a:avLst/>
          </a:prstGeom>
          <a:solidFill>
            <a:srgbClr val="4950BC"/>
          </a:solidFill>
          <a:ln/>
        </p:spPr>
        <p:txBody>
          <a:bodyPr/>
          <a:lstStyle/>
          <a:p>
            <a:endParaRPr lang="es-AR"/>
          </a:p>
        </p:txBody>
      </p:sp>
      <p:sp>
        <p:nvSpPr>
          <p:cNvPr id="15" name="Text 12"/>
          <p:cNvSpPr/>
          <p:nvPr/>
        </p:nvSpPr>
        <p:spPr>
          <a:xfrm>
            <a:off x="7744658" y="5047536"/>
            <a:ext cx="4757142" cy="354330"/>
          </a:xfrm>
          <a:prstGeom prst="rect">
            <a:avLst/>
          </a:prstGeom>
          <a:noFill/>
          <a:ln/>
        </p:spPr>
        <p:txBody>
          <a:bodyPr wrap="non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Planificación y Gestión de Riesgos</a:t>
            </a:r>
            <a:endParaRPr lang="en-US" sz="2200" dirty="0"/>
          </a:p>
        </p:txBody>
      </p:sp>
      <p:sp>
        <p:nvSpPr>
          <p:cNvPr id="16" name="Text 13"/>
          <p:cNvSpPr/>
          <p:nvPr/>
        </p:nvSpPr>
        <p:spPr>
          <a:xfrm>
            <a:off x="7744658" y="5537954"/>
            <a:ext cx="6091952" cy="108870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Un análisis detallado es indispensable para la planificación operativa a corto y largo plazo, así como para una gestión efectiva de los riesgos en el SADI.</a:t>
            </a:r>
            <a:endParaRPr lang="en-US" sz="1750"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name="Slide 3">
    <p:spTree>
      <p:nvGrpSpPr>
        <p:cNvPr id="1" name=""/>
        <p:cNvGrpSpPr/>
        <p:nvPr/>
      </p:nvGrpSpPr>
      <p:grpSpPr>
        <a:xfrm>
          <a:off x="0" y="0"/>
          <a:ext cx="0" cy="0"/>
          <a:chOff x="0" y="0"/>
          <a:chExt cx="0" cy="0"/>
        </a:xfrm>
      </p:grpSpPr>
      <p:sp>
        <p:nvSpPr>
          <p:cNvPr id="2" name="Text 0"/>
          <p:cNvSpPr/>
          <p:nvPr/>
        </p:nvSpPr>
        <p:spPr>
          <a:xfrm>
            <a:off x="793790" y="1303496"/>
            <a:ext cx="7531298"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Preguntas de Investigación</a:t>
            </a:r>
            <a:endParaRPr lang="en-US" sz="4450" dirty="0"/>
          </a:p>
        </p:txBody>
      </p:sp>
      <p:sp>
        <p:nvSpPr>
          <p:cNvPr id="3" name="Text 1"/>
          <p:cNvSpPr/>
          <p:nvPr/>
        </p:nvSpPr>
        <p:spPr>
          <a:xfrm>
            <a:off x="793790" y="2465903"/>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01</a:t>
            </a:r>
            <a:endParaRPr lang="en-US" sz="1750" dirty="0"/>
          </a:p>
        </p:txBody>
      </p:sp>
      <p:sp>
        <p:nvSpPr>
          <p:cNvPr id="4" name="Shape 2"/>
          <p:cNvSpPr/>
          <p:nvPr/>
        </p:nvSpPr>
        <p:spPr>
          <a:xfrm>
            <a:off x="793790" y="2820948"/>
            <a:ext cx="4196358" cy="30480"/>
          </a:xfrm>
          <a:prstGeom prst="rect">
            <a:avLst/>
          </a:prstGeom>
          <a:solidFill>
            <a:srgbClr val="4950BC"/>
          </a:solidFill>
          <a:ln/>
        </p:spPr>
        <p:txBody>
          <a:bodyPr/>
          <a:lstStyle/>
          <a:p>
            <a:endParaRPr lang="es-AR"/>
          </a:p>
        </p:txBody>
      </p:sp>
      <p:sp>
        <p:nvSpPr>
          <p:cNvPr id="5" name="Text 3"/>
          <p:cNvSpPr/>
          <p:nvPr/>
        </p:nvSpPr>
        <p:spPr>
          <a:xfrm>
            <a:off x="793790" y="2995255"/>
            <a:ext cx="4196358" cy="1771650"/>
          </a:xfrm>
          <a:prstGeom prst="rect">
            <a:avLst/>
          </a:prstGeom>
          <a:noFill/>
          <a:ln/>
        </p:spPr>
        <p:txBody>
          <a:bodyPr wrap="squar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¿La demanda total del SADI aumenta significativamente cuando la temperatura media supera cierto umbral (olas de calor/frío)?</a:t>
            </a:r>
            <a:endParaRPr lang="en-US" sz="2200" dirty="0"/>
          </a:p>
        </p:txBody>
      </p:sp>
      <p:sp>
        <p:nvSpPr>
          <p:cNvPr id="6" name="Text 4"/>
          <p:cNvSpPr/>
          <p:nvPr/>
        </p:nvSpPr>
        <p:spPr>
          <a:xfrm>
            <a:off x="5216962" y="2465903"/>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02</a:t>
            </a:r>
            <a:endParaRPr lang="en-US" sz="1750" dirty="0"/>
          </a:p>
        </p:txBody>
      </p:sp>
      <p:sp>
        <p:nvSpPr>
          <p:cNvPr id="7" name="Shape 5"/>
          <p:cNvSpPr/>
          <p:nvPr/>
        </p:nvSpPr>
        <p:spPr>
          <a:xfrm>
            <a:off x="5216962" y="2820948"/>
            <a:ext cx="4196358" cy="30480"/>
          </a:xfrm>
          <a:prstGeom prst="rect">
            <a:avLst/>
          </a:prstGeom>
          <a:solidFill>
            <a:srgbClr val="4950BC"/>
          </a:solidFill>
          <a:ln/>
        </p:spPr>
        <p:txBody>
          <a:bodyPr/>
          <a:lstStyle/>
          <a:p>
            <a:endParaRPr lang="es-AR"/>
          </a:p>
        </p:txBody>
      </p:sp>
      <p:sp>
        <p:nvSpPr>
          <p:cNvPr id="8" name="Text 6"/>
          <p:cNvSpPr/>
          <p:nvPr/>
        </p:nvSpPr>
        <p:spPr>
          <a:xfrm>
            <a:off x="5216962" y="2995255"/>
            <a:ext cx="4196358" cy="1771650"/>
          </a:xfrm>
          <a:prstGeom prst="rect">
            <a:avLst/>
          </a:prstGeom>
          <a:noFill/>
          <a:ln/>
        </p:spPr>
        <p:txBody>
          <a:bodyPr wrap="squar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¿Qué regiones aportan mayor variabilidad diaria a la demanda total y cuáles son más sensibles a la temperatura?</a:t>
            </a:r>
            <a:endParaRPr lang="en-US" sz="2200" dirty="0"/>
          </a:p>
        </p:txBody>
      </p:sp>
      <p:sp>
        <p:nvSpPr>
          <p:cNvPr id="9" name="Text 7"/>
          <p:cNvSpPr/>
          <p:nvPr/>
        </p:nvSpPr>
        <p:spPr>
          <a:xfrm>
            <a:off x="9640133" y="2465903"/>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03</a:t>
            </a:r>
            <a:endParaRPr lang="en-US" sz="1750" dirty="0"/>
          </a:p>
        </p:txBody>
      </p:sp>
      <p:sp>
        <p:nvSpPr>
          <p:cNvPr id="10" name="Shape 8"/>
          <p:cNvSpPr/>
          <p:nvPr/>
        </p:nvSpPr>
        <p:spPr>
          <a:xfrm>
            <a:off x="9640133" y="2820948"/>
            <a:ext cx="4196358" cy="30480"/>
          </a:xfrm>
          <a:prstGeom prst="rect">
            <a:avLst/>
          </a:prstGeom>
          <a:solidFill>
            <a:srgbClr val="4950BC"/>
          </a:solidFill>
          <a:ln/>
        </p:spPr>
        <p:txBody>
          <a:bodyPr/>
          <a:lstStyle/>
          <a:p>
            <a:endParaRPr lang="es-AR"/>
          </a:p>
        </p:txBody>
      </p:sp>
      <p:sp>
        <p:nvSpPr>
          <p:cNvPr id="11" name="Text 9"/>
          <p:cNvSpPr/>
          <p:nvPr/>
        </p:nvSpPr>
        <p:spPr>
          <a:xfrm>
            <a:off x="9640133" y="2995255"/>
            <a:ext cx="4196358" cy="1062990"/>
          </a:xfrm>
          <a:prstGeom prst="rect">
            <a:avLst/>
          </a:prstGeom>
          <a:noFill/>
          <a:ln/>
        </p:spPr>
        <p:txBody>
          <a:bodyPr wrap="squar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¿Cómo se comporta la potencia pico en relación con la demanda total?</a:t>
            </a:r>
            <a:endParaRPr lang="en-US" sz="2200" dirty="0"/>
          </a:p>
        </p:txBody>
      </p:sp>
      <p:sp>
        <p:nvSpPr>
          <p:cNvPr id="12" name="Text 10"/>
          <p:cNvSpPr/>
          <p:nvPr/>
        </p:nvSpPr>
        <p:spPr>
          <a:xfrm>
            <a:off x="793790" y="516374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04</a:t>
            </a:r>
            <a:endParaRPr lang="en-US" sz="1750" dirty="0"/>
          </a:p>
        </p:txBody>
      </p:sp>
      <p:sp>
        <p:nvSpPr>
          <p:cNvPr id="13" name="Shape 11"/>
          <p:cNvSpPr/>
          <p:nvPr/>
        </p:nvSpPr>
        <p:spPr>
          <a:xfrm>
            <a:off x="793790" y="5518785"/>
            <a:ext cx="6407944" cy="30480"/>
          </a:xfrm>
          <a:prstGeom prst="rect">
            <a:avLst/>
          </a:prstGeom>
          <a:solidFill>
            <a:srgbClr val="4950BC"/>
          </a:solidFill>
          <a:ln/>
        </p:spPr>
        <p:txBody>
          <a:bodyPr/>
          <a:lstStyle/>
          <a:p>
            <a:endParaRPr lang="es-AR"/>
          </a:p>
        </p:txBody>
      </p:sp>
      <p:sp>
        <p:nvSpPr>
          <p:cNvPr id="14" name="Text 12"/>
          <p:cNvSpPr/>
          <p:nvPr/>
        </p:nvSpPr>
        <p:spPr>
          <a:xfrm>
            <a:off x="793790" y="5693093"/>
            <a:ext cx="6407944" cy="1062990"/>
          </a:xfrm>
          <a:prstGeom prst="rect">
            <a:avLst/>
          </a:prstGeom>
          <a:noFill/>
          <a:ln/>
        </p:spPr>
        <p:txBody>
          <a:bodyPr wrap="squar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¿Hay alguna tendencia creciente o decreciente de la demanda a lo largo de los años?</a:t>
            </a:r>
            <a:endParaRPr lang="en-US" sz="2200" dirty="0"/>
          </a:p>
        </p:txBody>
      </p:sp>
      <p:sp>
        <p:nvSpPr>
          <p:cNvPr id="15" name="Text 13"/>
          <p:cNvSpPr/>
          <p:nvPr/>
        </p:nvSpPr>
        <p:spPr>
          <a:xfrm>
            <a:off x="7428548" y="5163741"/>
            <a:ext cx="226814" cy="283488"/>
          </a:xfrm>
          <a:prstGeom prst="rect">
            <a:avLst/>
          </a:prstGeom>
          <a:noFill/>
          <a:ln/>
        </p:spPr>
        <p:txBody>
          <a:bodyPr wrap="none" lIns="0" tIns="0" rIns="0" bIns="0" rtlCol="0" anchor="t"/>
          <a:lstStyle/>
          <a:p>
            <a:pPr marL="0" indent="0" algn="l">
              <a:lnSpc>
                <a:spcPts val="2850"/>
              </a:lnSpc>
              <a:buNone/>
            </a:pPr>
            <a:r>
              <a:rPr lang="en-US" sz="1750" dirty="0">
                <a:solidFill>
                  <a:srgbClr val="272525"/>
                </a:solidFill>
                <a:latin typeface="Inter Light" pitchFamily="34" charset="0"/>
                <a:ea typeface="Inter Light" pitchFamily="34" charset="-122"/>
                <a:cs typeface="Inter Light" pitchFamily="34" charset="-120"/>
              </a:rPr>
              <a:t>05</a:t>
            </a:r>
            <a:endParaRPr lang="en-US" sz="1750" dirty="0"/>
          </a:p>
        </p:txBody>
      </p:sp>
      <p:sp>
        <p:nvSpPr>
          <p:cNvPr id="16" name="Shape 14"/>
          <p:cNvSpPr/>
          <p:nvPr/>
        </p:nvSpPr>
        <p:spPr>
          <a:xfrm>
            <a:off x="7428548" y="5518785"/>
            <a:ext cx="6407944" cy="30480"/>
          </a:xfrm>
          <a:prstGeom prst="rect">
            <a:avLst/>
          </a:prstGeom>
          <a:solidFill>
            <a:srgbClr val="4950BC"/>
          </a:solidFill>
          <a:ln/>
        </p:spPr>
        <p:txBody>
          <a:bodyPr/>
          <a:lstStyle/>
          <a:p>
            <a:endParaRPr lang="es-AR"/>
          </a:p>
        </p:txBody>
      </p:sp>
      <p:sp>
        <p:nvSpPr>
          <p:cNvPr id="17" name="Text 15"/>
          <p:cNvSpPr/>
          <p:nvPr/>
        </p:nvSpPr>
        <p:spPr>
          <a:xfrm>
            <a:off x="7428548" y="5693093"/>
            <a:ext cx="6407944" cy="1062990"/>
          </a:xfrm>
          <a:prstGeom prst="rect">
            <a:avLst/>
          </a:prstGeom>
          <a:noFill/>
          <a:ln/>
        </p:spPr>
        <p:txBody>
          <a:bodyPr wrap="square" lIns="0" tIns="0" rIns="0" bIns="0" rtlCol="0" anchor="t"/>
          <a:lstStyle/>
          <a:p>
            <a:pPr marL="0" indent="0" algn="l">
              <a:lnSpc>
                <a:spcPts val="2750"/>
              </a:lnSpc>
              <a:buNone/>
            </a:pPr>
            <a:r>
              <a:rPr lang="en-US" sz="2200" b="1" dirty="0">
                <a:solidFill>
                  <a:srgbClr val="272525"/>
                </a:solidFill>
                <a:latin typeface="Inter Bold" pitchFamily="34" charset="0"/>
                <a:ea typeface="Inter Bold" pitchFamily="34" charset="-122"/>
                <a:cs typeface="Inter Bold" pitchFamily="34" charset="-120"/>
              </a:rPr>
              <a:t>¿Qué regiones muestran mayor variabilidad de demanda entre días laborables y fines de semana?</a:t>
            </a:r>
            <a:endParaRPr lang="en-US" sz="2200" dirty="0"/>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name="Slide 5">
    <p:spTree>
      <p:nvGrpSpPr>
        <p:cNvPr id="1" name=""/>
        <p:cNvGrpSpPr/>
        <p:nvPr/>
      </p:nvGrpSpPr>
      <p:grpSpPr>
        <a:xfrm>
          <a:off x="0" y="0"/>
          <a:ext cx="0" cy="0"/>
          <a:chOff x="0" y="0"/>
          <a:chExt cx="0" cy="0"/>
        </a:xfrm>
      </p:grpSpPr>
      <p:sp>
        <p:nvSpPr>
          <p:cNvPr id="2" name="Text 0"/>
          <p:cNvSpPr/>
          <p:nvPr/>
        </p:nvSpPr>
        <p:spPr>
          <a:xfrm>
            <a:off x="793790" y="850344"/>
            <a:ext cx="6646545" cy="673418"/>
          </a:xfrm>
          <a:prstGeom prst="rect">
            <a:avLst/>
          </a:prstGeom>
          <a:noFill/>
          <a:ln/>
        </p:spPr>
        <p:txBody>
          <a:bodyPr wrap="none" lIns="0" tIns="0" rIns="0" bIns="0" rtlCol="0" anchor="t"/>
          <a:lstStyle/>
          <a:p>
            <a:pPr marL="0" indent="0" algn="l">
              <a:lnSpc>
                <a:spcPts val="5300"/>
              </a:lnSpc>
              <a:buNone/>
            </a:pPr>
            <a:r>
              <a:rPr lang="en-US" sz="4200" b="1" dirty="0">
                <a:solidFill>
                  <a:srgbClr val="000000"/>
                </a:solidFill>
                <a:latin typeface="Inter Bold" pitchFamily="34" charset="0"/>
                <a:ea typeface="Inter Bold" pitchFamily="34" charset="-122"/>
                <a:cs typeface="Inter Bold" pitchFamily="34" charset="-120"/>
              </a:rPr>
              <a:t>Análisis de Valores Nulos</a:t>
            </a:r>
            <a:endParaRPr lang="en-US" sz="4200" dirty="0"/>
          </a:p>
        </p:txBody>
      </p:sp>
      <p:sp>
        <p:nvSpPr>
          <p:cNvPr id="3" name="Text 1"/>
          <p:cNvSpPr/>
          <p:nvPr/>
        </p:nvSpPr>
        <p:spPr>
          <a:xfrm>
            <a:off x="793790" y="1933099"/>
            <a:ext cx="13042821" cy="336113"/>
          </a:xfrm>
          <a:prstGeom prst="rect">
            <a:avLst/>
          </a:prstGeom>
          <a:noFill/>
          <a:ln/>
        </p:spPr>
        <p:txBody>
          <a:bodyPr wrap="non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Se detectaron </a:t>
            </a:r>
            <a:r>
              <a:rPr lang="en-US" sz="1650" b="1" dirty="0">
                <a:solidFill>
                  <a:srgbClr val="272525"/>
                </a:solidFill>
                <a:latin typeface="Inter" pitchFamily="34" charset="0"/>
                <a:ea typeface="Inter" pitchFamily="34" charset="-122"/>
                <a:cs typeface="Inter" pitchFamily="34" charset="-120"/>
              </a:rPr>
              <a:t>153 valores faltantes</a:t>
            </a:r>
            <a:r>
              <a:rPr lang="en-US" sz="1650" dirty="0">
                <a:solidFill>
                  <a:srgbClr val="272525"/>
                </a:solidFill>
                <a:latin typeface="Inter" pitchFamily="34" charset="0"/>
                <a:ea typeface="Inter" pitchFamily="34" charset="-122"/>
                <a:cs typeface="Inter" pitchFamily="34" charset="-120"/>
              </a:rPr>
              <a:t> en total, afectando principalmente dos variables clave del dataset.</a:t>
            </a:r>
            <a:endParaRPr lang="en-US" sz="1650" dirty="0"/>
          </a:p>
        </p:txBody>
      </p:sp>
      <p:sp>
        <p:nvSpPr>
          <p:cNvPr id="4" name="Shape 2"/>
          <p:cNvSpPr/>
          <p:nvPr/>
        </p:nvSpPr>
        <p:spPr>
          <a:xfrm>
            <a:off x="793790" y="2499479"/>
            <a:ext cx="6419017" cy="3074789"/>
          </a:xfrm>
          <a:prstGeom prst="roundRect">
            <a:avLst>
              <a:gd name="adj" fmla="val 2943"/>
            </a:avLst>
          </a:prstGeom>
          <a:solidFill>
            <a:srgbClr val="FFFFFF"/>
          </a:solidFill>
          <a:ln w="30480">
            <a:solidFill>
              <a:srgbClr val="C0C1D7"/>
            </a:solidFill>
            <a:prstDash val="solid"/>
          </a:ln>
        </p:spPr>
        <p:txBody>
          <a:bodyPr/>
          <a:lstStyle/>
          <a:p>
            <a:endParaRPr lang="es-AR"/>
          </a:p>
        </p:txBody>
      </p:sp>
      <p:sp>
        <p:nvSpPr>
          <p:cNvPr id="5" name="Shape 3"/>
          <p:cNvSpPr/>
          <p:nvPr/>
        </p:nvSpPr>
        <p:spPr>
          <a:xfrm>
            <a:off x="824270" y="2529959"/>
            <a:ext cx="6358057" cy="646390"/>
          </a:xfrm>
          <a:prstGeom prst="roundRect">
            <a:avLst>
              <a:gd name="adj" fmla="val 8343"/>
            </a:avLst>
          </a:prstGeom>
          <a:solidFill>
            <a:srgbClr val="DADBF1"/>
          </a:solidFill>
          <a:ln/>
        </p:spPr>
        <p:txBody>
          <a:bodyPr/>
          <a:lstStyle/>
          <a:p>
            <a:endParaRPr lang="es-AR"/>
          </a:p>
        </p:txBody>
      </p:sp>
      <p:sp>
        <p:nvSpPr>
          <p:cNvPr id="6" name="Shape 4"/>
          <p:cNvSpPr/>
          <p:nvPr/>
        </p:nvSpPr>
        <p:spPr>
          <a:xfrm>
            <a:off x="1039654" y="3381018"/>
            <a:ext cx="2541627" cy="397907"/>
          </a:xfrm>
          <a:prstGeom prst="roundRect">
            <a:avLst>
              <a:gd name="adj" fmla="val 18196"/>
            </a:avLst>
          </a:prstGeom>
          <a:solidFill>
            <a:srgbClr val="DADBF1"/>
          </a:solidFill>
          <a:ln/>
        </p:spPr>
        <p:txBody>
          <a:bodyPr/>
          <a:lstStyle/>
          <a:p>
            <a:endParaRPr lang="es-AR"/>
          </a:p>
        </p:txBody>
      </p:sp>
      <p:pic>
        <p:nvPicPr>
          <p:cNvPr id="7" name="Image 0"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1168837" y="3493770"/>
            <a:ext cx="172283" cy="172283"/>
          </a:xfrm>
          <a:prstGeom prst="rect">
            <a:avLst/>
          </a:prstGeom>
        </p:spPr>
      </p:pic>
      <p:sp>
        <p:nvSpPr>
          <p:cNvPr id="8" name="Text 5"/>
          <p:cNvSpPr/>
          <p:nvPr/>
        </p:nvSpPr>
        <p:spPr>
          <a:xfrm>
            <a:off x="1427202" y="3445550"/>
            <a:ext cx="2024896" cy="268843"/>
          </a:xfrm>
          <a:prstGeom prst="rect">
            <a:avLst/>
          </a:prstGeom>
          <a:noFill/>
          <a:ln/>
        </p:spPr>
        <p:txBody>
          <a:bodyPr wrap="none" lIns="0" tIns="0" rIns="0" bIns="0" rtlCol="0" anchor="t"/>
          <a:lstStyle/>
          <a:p>
            <a:pPr marL="0" indent="0" algn="l">
              <a:lnSpc>
                <a:spcPts val="2100"/>
              </a:lnSpc>
              <a:buNone/>
            </a:pPr>
            <a:r>
              <a:rPr lang="en-US" sz="1350" dirty="0">
                <a:solidFill>
                  <a:srgbClr val="272525"/>
                </a:solidFill>
                <a:latin typeface="Inter" pitchFamily="34" charset="0"/>
                <a:ea typeface="Inter" pitchFamily="34" charset="-122"/>
                <a:cs typeface="Inter" pitchFamily="34" charset="-120"/>
              </a:rPr>
              <a:t>VARIABLES COMPLETAS</a:t>
            </a:r>
            <a:endParaRPr lang="en-US" sz="1350" dirty="0"/>
          </a:p>
        </p:txBody>
      </p:sp>
      <p:sp>
        <p:nvSpPr>
          <p:cNvPr id="9" name="Text 6"/>
          <p:cNvSpPr/>
          <p:nvPr/>
        </p:nvSpPr>
        <p:spPr>
          <a:xfrm>
            <a:off x="1039654" y="3860721"/>
            <a:ext cx="2693551" cy="336590"/>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Inter Bold" pitchFamily="34" charset="0"/>
                <a:ea typeface="Inter Bold" pitchFamily="34" charset="-122"/>
                <a:cs typeface="Inter Bold" pitchFamily="34" charset="-120"/>
              </a:rPr>
              <a:t>Mayoría del Dataset</a:t>
            </a:r>
            <a:endParaRPr lang="en-US" sz="2100" dirty="0"/>
          </a:p>
        </p:txBody>
      </p:sp>
      <p:sp>
        <p:nvSpPr>
          <p:cNvPr id="10" name="Text 7"/>
          <p:cNvSpPr/>
          <p:nvPr/>
        </p:nvSpPr>
        <p:spPr>
          <a:xfrm>
            <a:off x="1039654" y="4320064"/>
            <a:ext cx="5927288" cy="1008340"/>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Todas las demás variables tienen </a:t>
            </a:r>
            <a:r>
              <a:rPr lang="en-US" sz="1650" b="1" dirty="0">
                <a:solidFill>
                  <a:srgbClr val="272525"/>
                </a:solidFill>
                <a:latin typeface="Inter" pitchFamily="34" charset="0"/>
                <a:ea typeface="Inter" pitchFamily="34" charset="-122"/>
                <a:cs typeface="Inter" pitchFamily="34" charset="-120"/>
              </a:rPr>
              <a:t>0 valores nulos</a:t>
            </a:r>
            <a:r>
              <a:rPr lang="en-US" sz="1650" dirty="0">
                <a:solidFill>
                  <a:srgbClr val="272525"/>
                </a:solidFill>
                <a:latin typeface="Inter" pitchFamily="34" charset="0"/>
                <a:ea typeface="Inter" pitchFamily="34" charset="-122"/>
                <a:cs typeface="Inter" pitchFamily="34" charset="-120"/>
              </a:rPr>
              <a:t>, asegurando la integridad de la mayor parte de la información para el análisis.</a:t>
            </a:r>
            <a:endParaRPr lang="en-US" sz="1650" dirty="0"/>
          </a:p>
        </p:txBody>
      </p:sp>
      <p:sp>
        <p:nvSpPr>
          <p:cNvPr id="11" name="Shape 8"/>
          <p:cNvSpPr/>
          <p:nvPr/>
        </p:nvSpPr>
        <p:spPr>
          <a:xfrm>
            <a:off x="7417475" y="2499479"/>
            <a:ext cx="6419136" cy="3074789"/>
          </a:xfrm>
          <a:prstGeom prst="roundRect">
            <a:avLst>
              <a:gd name="adj" fmla="val 2943"/>
            </a:avLst>
          </a:prstGeom>
          <a:solidFill>
            <a:srgbClr val="FFFFFF"/>
          </a:solidFill>
          <a:ln w="30480">
            <a:solidFill>
              <a:srgbClr val="C0C1D7"/>
            </a:solidFill>
            <a:prstDash val="solid"/>
          </a:ln>
        </p:spPr>
        <p:txBody>
          <a:bodyPr/>
          <a:lstStyle/>
          <a:p>
            <a:endParaRPr lang="es-AR"/>
          </a:p>
        </p:txBody>
      </p:sp>
      <p:sp>
        <p:nvSpPr>
          <p:cNvPr id="12" name="Shape 9"/>
          <p:cNvSpPr/>
          <p:nvPr/>
        </p:nvSpPr>
        <p:spPr>
          <a:xfrm>
            <a:off x="7447955" y="2529959"/>
            <a:ext cx="6358176" cy="646390"/>
          </a:xfrm>
          <a:prstGeom prst="roundRect">
            <a:avLst>
              <a:gd name="adj" fmla="val 8343"/>
            </a:avLst>
          </a:prstGeom>
          <a:solidFill>
            <a:srgbClr val="DADBF1"/>
          </a:solidFill>
          <a:ln/>
        </p:spPr>
        <p:txBody>
          <a:bodyPr/>
          <a:lstStyle/>
          <a:p>
            <a:endParaRPr lang="es-AR"/>
          </a:p>
        </p:txBody>
      </p:sp>
      <p:sp>
        <p:nvSpPr>
          <p:cNvPr id="13" name="Shape 10"/>
          <p:cNvSpPr/>
          <p:nvPr/>
        </p:nvSpPr>
        <p:spPr>
          <a:xfrm>
            <a:off x="7663339" y="3381018"/>
            <a:ext cx="2504718" cy="397907"/>
          </a:xfrm>
          <a:prstGeom prst="roundRect">
            <a:avLst>
              <a:gd name="adj" fmla="val 18196"/>
            </a:avLst>
          </a:prstGeom>
          <a:solidFill>
            <a:srgbClr val="DADBF1"/>
          </a:solidFill>
          <a:ln/>
        </p:spPr>
        <p:txBody>
          <a:bodyPr/>
          <a:lstStyle/>
          <a:p>
            <a:endParaRPr lang="es-AR"/>
          </a:p>
        </p:txBody>
      </p:sp>
      <p:pic>
        <p:nvPicPr>
          <p:cNvPr id="14" name="Image 1" descr="preencoded.png"/>
          <p:cNvPicPr>
            <a:picLocks noChangeAspect="1"/>
          </p:cNvPicPr>
          <p:nvPr/>
        </p:nvPicPr>
        <p:blipFill>
          <a:blip r:embed="rId3">
            <a:extLst>
              <a:ext uri="{96DAC541-7B7A-43D3-8B79-37D633B846F1}">
                <asvg:svgBlip xmlns:asvg="http://schemas.microsoft.com/office/drawing/2016/SVG/main" r:embed="rId4"/>
              </a:ext>
            </a:extLst>
          </a:blip>
          <a:stretch>
            <a:fillRect/>
          </a:stretch>
        </p:blipFill>
        <p:spPr>
          <a:xfrm>
            <a:off x="7792522" y="3493770"/>
            <a:ext cx="172283" cy="172283"/>
          </a:xfrm>
          <a:prstGeom prst="rect">
            <a:avLst/>
          </a:prstGeom>
        </p:spPr>
      </p:pic>
      <p:sp>
        <p:nvSpPr>
          <p:cNvPr id="15" name="Text 11"/>
          <p:cNvSpPr/>
          <p:nvPr/>
        </p:nvSpPr>
        <p:spPr>
          <a:xfrm>
            <a:off x="8050887" y="3445550"/>
            <a:ext cx="1987987" cy="268843"/>
          </a:xfrm>
          <a:prstGeom prst="rect">
            <a:avLst/>
          </a:prstGeom>
          <a:noFill/>
          <a:ln/>
        </p:spPr>
        <p:txBody>
          <a:bodyPr wrap="none" lIns="0" tIns="0" rIns="0" bIns="0" rtlCol="0" anchor="t"/>
          <a:lstStyle/>
          <a:p>
            <a:pPr marL="0" indent="0" algn="l">
              <a:lnSpc>
                <a:spcPts val="2100"/>
              </a:lnSpc>
              <a:buNone/>
            </a:pPr>
            <a:r>
              <a:rPr lang="en-US" sz="1350" dirty="0">
                <a:solidFill>
                  <a:srgbClr val="272525"/>
                </a:solidFill>
                <a:latin typeface="Inter" pitchFamily="34" charset="0"/>
                <a:ea typeface="Inter" pitchFamily="34" charset="-122"/>
                <a:cs typeface="Inter" pitchFamily="34" charset="-120"/>
              </a:rPr>
              <a:t>VARIABLES AFECTADAS</a:t>
            </a:r>
            <a:endParaRPr lang="en-US" sz="1350" dirty="0"/>
          </a:p>
        </p:txBody>
      </p:sp>
      <p:sp>
        <p:nvSpPr>
          <p:cNvPr id="16" name="Text 12"/>
          <p:cNvSpPr/>
          <p:nvPr/>
        </p:nvSpPr>
        <p:spPr>
          <a:xfrm>
            <a:off x="7663339" y="3860721"/>
            <a:ext cx="2825115" cy="336590"/>
          </a:xfrm>
          <a:prstGeom prst="rect">
            <a:avLst/>
          </a:prstGeom>
          <a:noFill/>
          <a:ln/>
        </p:spPr>
        <p:txBody>
          <a:bodyPr wrap="none" lIns="0" tIns="0" rIns="0" bIns="0" rtlCol="0" anchor="t"/>
          <a:lstStyle/>
          <a:p>
            <a:pPr marL="0" indent="0" algn="l">
              <a:lnSpc>
                <a:spcPts val="2650"/>
              </a:lnSpc>
              <a:buNone/>
            </a:pPr>
            <a:r>
              <a:rPr lang="en-US" sz="2100" b="1" dirty="0">
                <a:solidFill>
                  <a:srgbClr val="272525"/>
                </a:solidFill>
                <a:latin typeface="Inter Bold" pitchFamily="34" charset="0"/>
                <a:ea typeface="Inter Bold" pitchFamily="34" charset="-122"/>
                <a:cs typeface="Inter Bold" pitchFamily="34" charset="-120"/>
              </a:rPr>
              <a:t>Variables Específicas</a:t>
            </a:r>
            <a:endParaRPr lang="en-US" sz="2100" dirty="0"/>
          </a:p>
        </p:txBody>
      </p:sp>
      <p:sp>
        <p:nvSpPr>
          <p:cNvPr id="17" name="Text 13"/>
          <p:cNvSpPr/>
          <p:nvPr/>
        </p:nvSpPr>
        <p:spPr>
          <a:xfrm>
            <a:off x="7663339" y="4320064"/>
            <a:ext cx="5927407" cy="1008340"/>
          </a:xfrm>
          <a:prstGeom prst="rect">
            <a:avLst/>
          </a:prstGeom>
          <a:noFill/>
          <a:ln/>
        </p:spPr>
        <p:txBody>
          <a:bodyPr wrap="square" lIns="0" tIns="0" rIns="0" bIns="0" rtlCol="0" anchor="t"/>
          <a:lstStyle/>
          <a:p>
            <a:pPr marL="0" indent="0" algn="l">
              <a:lnSpc>
                <a:spcPts val="2600"/>
              </a:lnSpc>
              <a:buNone/>
            </a:pPr>
            <a:r>
              <a:rPr lang="en-US" sz="1650" dirty="0">
                <a:solidFill>
                  <a:srgbClr val="272525"/>
                </a:solidFill>
                <a:latin typeface="Inter" pitchFamily="34" charset="0"/>
                <a:ea typeface="Inter" pitchFamily="34" charset="-122"/>
                <a:cs typeface="Inter" pitchFamily="34" charset="-120"/>
              </a:rPr>
              <a:t>Las variables "Potencia Pico SADI (MW)" y "Hora Potencia Pico" presentan 153 registros faltantes debido a información incompleta en la fuente original.</a:t>
            </a:r>
            <a:endParaRPr lang="en-US" sz="1650" dirty="0"/>
          </a:p>
        </p:txBody>
      </p:sp>
      <p:sp>
        <p:nvSpPr>
          <p:cNvPr id="18" name="Text 14"/>
          <p:cNvSpPr/>
          <p:nvPr/>
        </p:nvSpPr>
        <p:spPr>
          <a:xfrm>
            <a:off x="793790" y="5804535"/>
            <a:ext cx="13042821" cy="672227"/>
          </a:xfrm>
          <a:prstGeom prst="rect">
            <a:avLst/>
          </a:prstGeom>
          <a:noFill/>
          <a:ln/>
        </p:spPr>
        <p:txBody>
          <a:bodyPr wrap="square" lIns="0" tIns="0" rIns="0" bIns="0" rtlCol="0" anchor="t"/>
          <a:lstStyle/>
          <a:p>
            <a:pPr marL="0" indent="0" algn="l">
              <a:lnSpc>
                <a:spcPts val="2600"/>
              </a:lnSpc>
              <a:buNone/>
            </a:pPr>
            <a:r>
              <a:rPr lang="en-US" sz="1650" b="1" dirty="0">
                <a:solidFill>
                  <a:srgbClr val="272525"/>
                </a:solidFill>
                <a:latin typeface="Inter" pitchFamily="34" charset="0"/>
                <a:ea typeface="Inter" pitchFamily="34" charset="-122"/>
                <a:cs typeface="Inter" pitchFamily="34" charset="-120"/>
              </a:rPr>
              <a:t>Decisión:</a:t>
            </a:r>
            <a:r>
              <a:rPr lang="en-US" sz="1650" dirty="0">
                <a:solidFill>
                  <a:srgbClr val="272525"/>
                </a:solidFill>
                <a:latin typeface="Inter" pitchFamily="34" charset="0"/>
                <a:ea typeface="Inter" pitchFamily="34" charset="-122"/>
                <a:cs typeface="Inter" pitchFamily="34" charset="-120"/>
              </a:rPr>
              <a:t> Excluir dichos registros del estudio en esta primera etapa, ya que estas variables no son centrales en el presente análisis.</a:t>
            </a:r>
            <a:endParaRPr lang="en-US" sz="1650" dirty="0"/>
          </a:p>
        </p:txBody>
      </p:sp>
      <p:sp>
        <p:nvSpPr>
          <p:cNvPr id="19" name="Text 15"/>
          <p:cNvSpPr/>
          <p:nvPr/>
        </p:nvSpPr>
        <p:spPr>
          <a:xfrm>
            <a:off x="793790" y="6707029"/>
            <a:ext cx="13042821" cy="672227"/>
          </a:xfrm>
          <a:prstGeom prst="rect">
            <a:avLst/>
          </a:prstGeom>
          <a:noFill/>
          <a:ln/>
        </p:spPr>
        <p:txBody>
          <a:bodyPr wrap="square" lIns="0" tIns="0" rIns="0" bIns="0" rtlCol="0" anchor="t"/>
          <a:lstStyle/>
          <a:p>
            <a:pPr marL="0" indent="0" algn="l">
              <a:lnSpc>
                <a:spcPts val="2600"/>
              </a:lnSpc>
              <a:buNone/>
            </a:pPr>
            <a:r>
              <a:rPr lang="en-US" sz="1650" b="1" dirty="0">
                <a:solidFill>
                  <a:srgbClr val="272525"/>
                </a:solidFill>
                <a:latin typeface="Inter" pitchFamily="34" charset="0"/>
                <a:ea typeface="Inter" pitchFamily="34" charset="-122"/>
                <a:cs typeface="Inter" pitchFamily="34" charset="-120"/>
              </a:rPr>
              <a:t>Próximos pasos:</a:t>
            </a:r>
            <a:r>
              <a:rPr lang="en-US" sz="1650" dirty="0">
                <a:solidFill>
                  <a:srgbClr val="272525"/>
                </a:solidFill>
                <a:latin typeface="Inter" pitchFamily="34" charset="0"/>
                <a:ea typeface="Inter" pitchFamily="34" charset="-122"/>
                <a:cs typeface="Inter" pitchFamily="34" charset="-120"/>
              </a:rPr>
              <a:t> Evaluar e implementar una estrategia metodológica adecuada para la imputación de estos valores faltantes en instancias posteriores.</a:t>
            </a:r>
            <a:endParaRPr lang="en-US" sz="1650" dirty="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name="Slide 6">
    <p:spTree>
      <p:nvGrpSpPr>
        <p:cNvPr id="1" name=""/>
        <p:cNvGrpSpPr/>
        <p:nvPr/>
      </p:nvGrpSpPr>
      <p:grpSpPr>
        <a:xfrm>
          <a:off x="0" y="0"/>
          <a:ext cx="0" cy="0"/>
          <a:chOff x="0" y="0"/>
          <a:chExt cx="0" cy="0"/>
        </a:xfrm>
      </p:grpSpPr>
      <p:sp>
        <p:nvSpPr>
          <p:cNvPr id="2" name="Text 0"/>
          <p:cNvSpPr/>
          <p:nvPr/>
        </p:nvSpPr>
        <p:spPr>
          <a:xfrm>
            <a:off x="793790" y="740450"/>
            <a:ext cx="5308521" cy="496133"/>
          </a:xfrm>
          <a:prstGeom prst="rect">
            <a:avLst/>
          </a:prstGeom>
          <a:noFill/>
          <a:ln/>
        </p:spPr>
        <p:txBody>
          <a:bodyPr wrap="none" lIns="0" tIns="0" rIns="0" bIns="0" rtlCol="0" anchor="t"/>
          <a:lstStyle/>
          <a:p>
            <a:pPr marL="0" indent="0" algn="l">
              <a:lnSpc>
                <a:spcPts val="3900"/>
              </a:lnSpc>
              <a:buNone/>
            </a:pPr>
            <a:r>
              <a:rPr lang="en-US" sz="3100" b="1" dirty="0">
                <a:solidFill>
                  <a:srgbClr val="000000"/>
                </a:solidFill>
                <a:latin typeface="Inter Bold" pitchFamily="34" charset="0"/>
                <a:ea typeface="Inter Bold" pitchFamily="34" charset="-122"/>
                <a:cs typeface="Inter Bold" pitchFamily="34" charset="-120"/>
              </a:rPr>
              <a:t>Análisis de Valores Outliers</a:t>
            </a:r>
            <a:endParaRPr lang="en-US" sz="3100" dirty="0"/>
          </a:p>
        </p:txBody>
      </p:sp>
      <p:pic>
        <p:nvPicPr>
          <p:cNvPr id="3" name="Image 0" descr="preencoded.png"/>
          <p:cNvPicPr>
            <a:picLocks noChangeAspect="1"/>
          </p:cNvPicPr>
          <p:nvPr/>
        </p:nvPicPr>
        <p:blipFill>
          <a:blip r:embed="rId3"/>
          <a:stretch>
            <a:fillRect/>
          </a:stretch>
        </p:blipFill>
        <p:spPr>
          <a:xfrm>
            <a:off x="793790" y="1528286"/>
            <a:ext cx="4638019" cy="2565609"/>
          </a:xfrm>
          <a:prstGeom prst="rect">
            <a:avLst/>
          </a:prstGeom>
        </p:spPr>
      </p:pic>
      <p:pic>
        <p:nvPicPr>
          <p:cNvPr id="4" name="Image 1" descr="preencoded.png"/>
          <p:cNvPicPr>
            <a:picLocks noChangeAspect="1"/>
          </p:cNvPicPr>
          <p:nvPr/>
        </p:nvPicPr>
        <p:blipFill>
          <a:blip r:embed="rId4"/>
          <a:stretch>
            <a:fillRect/>
          </a:stretch>
        </p:blipFill>
        <p:spPr>
          <a:xfrm>
            <a:off x="793790" y="4103489"/>
            <a:ext cx="4897326" cy="3255626"/>
          </a:xfrm>
          <a:prstGeom prst="rect">
            <a:avLst/>
          </a:prstGeom>
        </p:spPr>
      </p:pic>
      <p:sp>
        <p:nvSpPr>
          <p:cNvPr id="5" name="Text 1"/>
          <p:cNvSpPr/>
          <p:nvPr/>
        </p:nvSpPr>
        <p:spPr>
          <a:xfrm>
            <a:off x="793790" y="7173039"/>
            <a:ext cx="6327815" cy="215979"/>
          </a:xfrm>
          <a:prstGeom prst="rect">
            <a:avLst/>
          </a:prstGeom>
          <a:noFill/>
          <a:ln/>
        </p:spPr>
        <p:txBody>
          <a:bodyPr wrap="none" lIns="0" tIns="0" rIns="0" bIns="0" rtlCol="0" anchor="t"/>
          <a:lstStyle/>
          <a:p>
            <a:pPr marL="0" indent="0" algn="l">
              <a:lnSpc>
                <a:spcPts val="1700"/>
              </a:lnSpc>
              <a:buNone/>
            </a:pPr>
            <a:endParaRPr lang="en-US" sz="1250" dirty="0"/>
          </a:p>
        </p:txBody>
      </p:sp>
      <p:sp>
        <p:nvSpPr>
          <p:cNvPr id="6" name="Text 2"/>
          <p:cNvSpPr/>
          <p:nvPr/>
        </p:nvSpPr>
        <p:spPr>
          <a:xfrm>
            <a:off x="7516416" y="1514356"/>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Inter Bold" pitchFamily="34" charset="0"/>
                <a:ea typeface="Inter Bold" pitchFamily="34" charset="-122"/>
                <a:cs typeface="Inter Bold" pitchFamily="34" charset="-120"/>
              </a:rPr>
              <a:t>Demanda Total</a:t>
            </a:r>
            <a:endParaRPr lang="en-US" sz="1550" dirty="0"/>
          </a:p>
        </p:txBody>
      </p:sp>
      <p:sp>
        <p:nvSpPr>
          <p:cNvPr id="7" name="Text 3"/>
          <p:cNvSpPr/>
          <p:nvPr/>
        </p:nvSpPr>
        <p:spPr>
          <a:xfrm>
            <a:off x="7516416" y="1873448"/>
            <a:ext cx="6327815" cy="1489948"/>
          </a:xfrm>
          <a:prstGeom prst="rect">
            <a:avLst/>
          </a:prstGeom>
          <a:noFill/>
          <a:ln/>
        </p:spPr>
        <p:txBody>
          <a:bodyPr wrap="square" lIns="0" tIns="0" rIns="0" bIns="0" rtlCol="0" anchor="t"/>
          <a:lstStyle/>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Se identificaron </a:t>
            </a:r>
            <a:r>
              <a:rPr lang="en-US" sz="1250" b="1" dirty="0">
                <a:solidFill>
                  <a:srgbClr val="272525"/>
                </a:solidFill>
                <a:latin typeface="Inter" pitchFamily="34" charset="0"/>
                <a:ea typeface="Inter" pitchFamily="34" charset="-122"/>
                <a:cs typeface="Inter" pitchFamily="34" charset="-120"/>
              </a:rPr>
              <a:t>49 valores atípicos</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Concentrados en el extremo superior de la distribución</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No parecen responder a errores de medición</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Representan eventos de alta exigencia del sistema</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Probablemente asociados a condiciones climáticas extremas</a:t>
            </a:r>
            <a:endParaRPr lang="en-US" sz="1250" dirty="0"/>
          </a:p>
          <a:p>
            <a:pPr marL="342900" indent="-342900" algn="l">
              <a:lnSpc>
                <a:spcPts val="1700"/>
              </a:lnSpc>
              <a:buSzPct val="100000"/>
              <a:buChar char="•"/>
            </a:pPr>
            <a:r>
              <a:rPr lang="en-US" sz="1250" b="1" dirty="0">
                <a:solidFill>
                  <a:srgbClr val="272525"/>
                </a:solidFill>
                <a:latin typeface="Inter" pitchFamily="34" charset="0"/>
                <a:ea typeface="Inter" pitchFamily="34" charset="-122"/>
                <a:cs typeface="Inter" pitchFamily="34" charset="-120"/>
              </a:rPr>
              <a:t>Decisión:</a:t>
            </a:r>
            <a:r>
              <a:rPr lang="en-US" sz="1250" dirty="0">
                <a:solidFill>
                  <a:srgbClr val="272525"/>
                </a:solidFill>
                <a:latin typeface="Inter" pitchFamily="34" charset="0"/>
                <a:ea typeface="Inter" pitchFamily="34" charset="-122"/>
                <a:cs typeface="Inter" pitchFamily="34" charset="-120"/>
              </a:rPr>
              <a:t> Mantenerlos en el análisis por su relevancia operativa</a:t>
            </a:r>
            <a:endParaRPr lang="en-US" sz="1250" dirty="0"/>
          </a:p>
        </p:txBody>
      </p:sp>
      <p:sp>
        <p:nvSpPr>
          <p:cNvPr id="8" name="Text 4"/>
          <p:cNvSpPr/>
          <p:nvPr/>
        </p:nvSpPr>
        <p:spPr>
          <a:xfrm>
            <a:off x="7516416" y="3474482"/>
            <a:ext cx="1984653"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Inter Bold" pitchFamily="34" charset="0"/>
                <a:ea typeface="Inter Bold" pitchFamily="34" charset="-122"/>
                <a:cs typeface="Inter Bold" pitchFamily="34" charset="-120"/>
              </a:rPr>
              <a:t>Potencia Pico SADI</a:t>
            </a:r>
            <a:endParaRPr lang="en-US" sz="1550" dirty="0"/>
          </a:p>
        </p:txBody>
      </p:sp>
      <p:sp>
        <p:nvSpPr>
          <p:cNvPr id="9" name="Text 5"/>
          <p:cNvSpPr/>
          <p:nvPr/>
        </p:nvSpPr>
        <p:spPr>
          <a:xfrm>
            <a:off x="7516416" y="3833574"/>
            <a:ext cx="6327815" cy="1489948"/>
          </a:xfrm>
          <a:prstGeom prst="rect">
            <a:avLst/>
          </a:prstGeom>
          <a:noFill/>
          <a:ln/>
        </p:spPr>
        <p:txBody>
          <a:bodyPr wrap="square" lIns="0" tIns="0" rIns="0" bIns="0" rtlCol="0" anchor="t"/>
          <a:lstStyle/>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Se identificaron </a:t>
            </a:r>
            <a:r>
              <a:rPr lang="en-US" sz="1250" b="1" dirty="0">
                <a:solidFill>
                  <a:srgbClr val="272525"/>
                </a:solidFill>
                <a:latin typeface="Inter" pitchFamily="34" charset="0"/>
                <a:ea typeface="Inter" pitchFamily="34" charset="-122"/>
                <a:cs typeface="Inter" pitchFamily="34" charset="-120"/>
              </a:rPr>
              <a:t>59 valores atípicos</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Concentrados en el extremo superior de la distribución</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Representan eventos de máxima exigencia del sistema</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Probablemente asociados a condiciones climáticas extremas</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Constituyen información crítica para el análisis</a:t>
            </a:r>
            <a:endParaRPr lang="en-US" sz="1250" dirty="0"/>
          </a:p>
          <a:p>
            <a:pPr marL="342900" indent="-342900" algn="l">
              <a:lnSpc>
                <a:spcPts val="1700"/>
              </a:lnSpc>
              <a:buSzPct val="100000"/>
              <a:buChar char="•"/>
            </a:pPr>
            <a:r>
              <a:rPr lang="en-US" sz="1250" b="1" dirty="0">
                <a:solidFill>
                  <a:srgbClr val="272525"/>
                </a:solidFill>
                <a:latin typeface="Inter" pitchFamily="34" charset="0"/>
                <a:ea typeface="Inter" pitchFamily="34" charset="-122"/>
                <a:cs typeface="Inter" pitchFamily="34" charset="-120"/>
              </a:rPr>
              <a:t>Decisión:</a:t>
            </a:r>
            <a:r>
              <a:rPr lang="en-US" sz="1250" dirty="0">
                <a:solidFill>
                  <a:srgbClr val="272525"/>
                </a:solidFill>
                <a:latin typeface="Inter" pitchFamily="34" charset="0"/>
                <a:ea typeface="Inter" pitchFamily="34" charset="-122"/>
                <a:cs typeface="Inter" pitchFamily="34" charset="-120"/>
              </a:rPr>
              <a:t> Conservarlos para el análisis principal</a:t>
            </a:r>
            <a:endParaRPr lang="en-US" sz="1250" dirty="0"/>
          </a:p>
        </p:txBody>
      </p:sp>
      <p:sp>
        <p:nvSpPr>
          <p:cNvPr id="10" name="Text 6"/>
          <p:cNvSpPr/>
          <p:nvPr/>
        </p:nvSpPr>
        <p:spPr>
          <a:xfrm>
            <a:off x="7516416" y="5434608"/>
            <a:ext cx="2039779" cy="248007"/>
          </a:xfrm>
          <a:prstGeom prst="rect">
            <a:avLst/>
          </a:prstGeom>
          <a:noFill/>
          <a:ln/>
        </p:spPr>
        <p:txBody>
          <a:bodyPr wrap="none" lIns="0" tIns="0" rIns="0" bIns="0" rtlCol="0" anchor="t"/>
          <a:lstStyle/>
          <a:p>
            <a:pPr marL="0" indent="0" algn="l">
              <a:lnSpc>
                <a:spcPts val="1950"/>
              </a:lnSpc>
              <a:buNone/>
            </a:pPr>
            <a:r>
              <a:rPr lang="en-US" sz="1550" b="1" dirty="0">
                <a:solidFill>
                  <a:srgbClr val="000000"/>
                </a:solidFill>
                <a:latin typeface="Inter Bold" pitchFamily="34" charset="0"/>
                <a:ea typeface="Inter Bold" pitchFamily="34" charset="-122"/>
                <a:cs typeface="Inter Bold" pitchFamily="34" charset="-120"/>
              </a:rPr>
              <a:t>Variabilidad Regional</a:t>
            </a:r>
            <a:endParaRPr lang="en-US" sz="1550" dirty="0"/>
          </a:p>
        </p:txBody>
      </p:sp>
      <p:sp>
        <p:nvSpPr>
          <p:cNvPr id="11" name="Text 7"/>
          <p:cNvSpPr/>
          <p:nvPr/>
        </p:nvSpPr>
        <p:spPr>
          <a:xfrm>
            <a:off x="7516416" y="5793700"/>
            <a:ext cx="6327815" cy="1196340"/>
          </a:xfrm>
          <a:prstGeom prst="rect">
            <a:avLst/>
          </a:prstGeom>
          <a:noFill/>
          <a:ln/>
        </p:spPr>
        <p:txBody>
          <a:bodyPr wrap="square" lIns="0" tIns="0" rIns="0" bIns="0" rtlCol="0" anchor="t"/>
          <a:lstStyle/>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Concentración significativa en regiones con mayor variabilidad térmica, especialmente Patagonia</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No corresponden a errores de medición</a:t>
            </a:r>
            <a:endParaRPr lang="en-US" sz="1250" dirty="0"/>
          </a:p>
          <a:p>
            <a:pPr marL="342900" indent="-342900" algn="l">
              <a:lnSpc>
                <a:spcPts val="1700"/>
              </a:lnSpc>
              <a:buSzPct val="100000"/>
              <a:buChar char="•"/>
            </a:pPr>
            <a:r>
              <a:rPr lang="en-US" sz="1250" dirty="0">
                <a:solidFill>
                  <a:srgbClr val="272525"/>
                </a:solidFill>
                <a:latin typeface="Inter" pitchFamily="34" charset="0"/>
                <a:ea typeface="Inter" pitchFamily="34" charset="-122"/>
                <a:cs typeface="Inter" pitchFamily="34" charset="-120"/>
              </a:rPr>
              <a:t>Representan el comportamiento real del sistema eléctrico</a:t>
            </a:r>
            <a:endParaRPr lang="en-US" sz="1250" dirty="0"/>
          </a:p>
          <a:p>
            <a:pPr marL="342900" indent="-342900" algn="l">
              <a:lnSpc>
                <a:spcPts val="1700"/>
              </a:lnSpc>
              <a:buSzPct val="100000"/>
              <a:buChar char="•"/>
            </a:pPr>
            <a:r>
              <a:rPr lang="en-US" sz="1250" b="1" dirty="0">
                <a:solidFill>
                  <a:srgbClr val="272525"/>
                </a:solidFill>
                <a:latin typeface="Inter" pitchFamily="34" charset="0"/>
                <a:ea typeface="Inter" pitchFamily="34" charset="-122"/>
                <a:cs typeface="Inter" pitchFamily="34" charset="-120"/>
              </a:rPr>
              <a:t>Decisión:</a:t>
            </a:r>
            <a:r>
              <a:rPr lang="en-US" sz="1250" dirty="0">
                <a:solidFill>
                  <a:srgbClr val="272525"/>
                </a:solidFill>
                <a:latin typeface="Inter" pitchFamily="34" charset="0"/>
                <a:ea typeface="Inter" pitchFamily="34" charset="-122"/>
                <a:cs typeface="Inter" pitchFamily="34" charset="-120"/>
              </a:rPr>
              <a:t> Conservarlos para el análisis principal</a:t>
            </a:r>
            <a:endParaRPr lang="en-US" sz="1250" dirty="0"/>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name="Slide 7">
    <p:spTree>
      <p:nvGrpSpPr>
        <p:cNvPr id="1" name=""/>
        <p:cNvGrpSpPr/>
        <p:nvPr/>
      </p:nvGrpSpPr>
      <p:grpSpPr>
        <a:xfrm>
          <a:off x="0" y="0"/>
          <a:ext cx="0" cy="0"/>
          <a:chOff x="0" y="0"/>
          <a:chExt cx="0" cy="0"/>
        </a:xfrm>
      </p:grpSpPr>
      <p:sp>
        <p:nvSpPr>
          <p:cNvPr id="2" name="Text 0"/>
          <p:cNvSpPr/>
          <p:nvPr/>
        </p:nvSpPr>
        <p:spPr>
          <a:xfrm>
            <a:off x="793790" y="743903"/>
            <a:ext cx="12192238" cy="708779"/>
          </a:xfrm>
          <a:prstGeom prst="rect">
            <a:avLst/>
          </a:prstGeom>
          <a:noFill/>
          <a:ln/>
        </p:spPr>
        <p:txBody>
          <a:bodyPr wrap="none" lIns="0" tIns="0" rIns="0" bIns="0" rtlCol="0" anchor="t"/>
          <a:lstStyle/>
          <a:p>
            <a:pPr marL="0" indent="0" algn="l">
              <a:lnSpc>
                <a:spcPts val="5550"/>
              </a:lnSpc>
              <a:buNone/>
            </a:pPr>
            <a:r>
              <a:rPr lang="en-US" sz="4450" b="1" dirty="0">
                <a:solidFill>
                  <a:srgbClr val="000000"/>
                </a:solidFill>
                <a:latin typeface="Inter Bold" pitchFamily="34" charset="0"/>
                <a:ea typeface="Inter Bold" pitchFamily="34" charset="-122"/>
                <a:cs typeface="Inter Bold" pitchFamily="34" charset="-120"/>
              </a:rPr>
              <a:t>Demanda y Temperatura: Relación No Lineal</a:t>
            </a:r>
            <a:endParaRPr lang="en-US" sz="4450" dirty="0"/>
          </a:p>
        </p:txBody>
      </p:sp>
      <p:pic>
        <p:nvPicPr>
          <p:cNvPr id="3" name="Image 0" descr="preencoded.png"/>
          <p:cNvPicPr>
            <a:picLocks noChangeAspect="1"/>
          </p:cNvPicPr>
          <p:nvPr/>
        </p:nvPicPr>
        <p:blipFill>
          <a:blip r:embed="rId3"/>
          <a:stretch>
            <a:fillRect/>
          </a:stretch>
        </p:blipFill>
        <p:spPr>
          <a:xfrm>
            <a:off x="793790" y="2047994"/>
            <a:ext cx="7604284" cy="4258389"/>
          </a:xfrm>
          <a:prstGeom prst="rect">
            <a:avLst/>
          </a:prstGeom>
        </p:spPr>
      </p:pic>
      <p:sp>
        <p:nvSpPr>
          <p:cNvPr id="4" name="Text 1"/>
          <p:cNvSpPr/>
          <p:nvPr/>
        </p:nvSpPr>
        <p:spPr>
          <a:xfrm>
            <a:off x="8959096" y="1996916"/>
            <a:ext cx="4885015" cy="254031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La demanda eléctrica en el SADI exhibe un comportamiento claramente no lineal en función de la temperatura ambiente. Se observa un </a:t>
            </a:r>
            <a:r>
              <a:rPr lang="en-US" sz="1750" b="1" dirty="0">
                <a:solidFill>
                  <a:srgbClr val="272525"/>
                </a:solidFill>
                <a:latin typeface="Inter" pitchFamily="34" charset="0"/>
                <a:ea typeface="Inter" pitchFamily="34" charset="-122"/>
                <a:cs typeface="Inter" pitchFamily="34" charset="-120"/>
              </a:rPr>
              <a:t>mínimo de consumo</a:t>
            </a:r>
            <a:r>
              <a:rPr lang="en-US" sz="1750" dirty="0">
                <a:solidFill>
                  <a:srgbClr val="272525"/>
                </a:solidFill>
                <a:latin typeface="Inter" pitchFamily="34" charset="0"/>
                <a:ea typeface="Inter" pitchFamily="34" charset="-122"/>
                <a:cs typeface="Inter" pitchFamily="34" charset="-120"/>
              </a:rPr>
              <a:t> en rangos de temperatura templados, indicando un balance entre las necesidades de calefacción y refrigeración.</a:t>
            </a:r>
            <a:endParaRPr lang="en-US" sz="1750" dirty="0"/>
          </a:p>
        </p:txBody>
      </p:sp>
      <p:sp>
        <p:nvSpPr>
          <p:cNvPr id="5" name="Text 2"/>
          <p:cNvSpPr/>
          <p:nvPr/>
        </p:nvSpPr>
        <p:spPr>
          <a:xfrm>
            <a:off x="8959096" y="4741307"/>
            <a:ext cx="4885015" cy="2540318"/>
          </a:xfrm>
          <a:prstGeom prst="rect">
            <a:avLst/>
          </a:prstGeom>
          <a:noFill/>
          <a:ln/>
        </p:spPr>
        <p:txBody>
          <a:bodyPr wrap="square" lIns="0" tIns="0" rIns="0" bIns="0" rtlCol="0" anchor="t"/>
          <a:lstStyle/>
          <a:p>
            <a:pPr marL="0" indent="0" algn="l">
              <a:lnSpc>
                <a:spcPts val="2850"/>
              </a:lnSpc>
              <a:buNone/>
            </a:pPr>
            <a:r>
              <a:rPr lang="en-US" sz="1750" dirty="0">
                <a:solidFill>
                  <a:srgbClr val="272525"/>
                </a:solidFill>
                <a:latin typeface="Inter" pitchFamily="34" charset="0"/>
                <a:ea typeface="Inter" pitchFamily="34" charset="-122"/>
                <a:cs typeface="Inter" pitchFamily="34" charset="-120"/>
              </a:rPr>
              <a:t>Sin embargo, la demanda se incrementa significativamente en </a:t>
            </a:r>
            <a:r>
              <a:rPr lang="en-US" sz="1750" b="1" dirty="0">
                <a:solidFill>
                  <a:srgbClr val="272525"/>
                </a:solidFill>
                <a:latin typeface="Inter" pitchFamily="34" charset="0"/>
                <a:ea typeface="Inter" pitchFamily="34" charset="-122"/>
                <a:cs typeface="Inter" pitchFamily="34" charset="-120"/>
              </a:rPr>
              <a:t>condiciones extremas</a:t>
            </a:r>
            <a:r>
              <a:rPr lang="en-US" sz="1750" dirty="0">
                <a:solidFill>
                  <a:srgbClr val="272525"/>
                </a:solidFill>
                <a:latin typeface="Inter" pitchFamily="34" charset="0"/>
                <a:ea typeface="Inter" pitchFamily="34" charset="-122"/>
                <a:cs typeface="Inter" pitchFamily="34" charset="-120"/>
              </a:rPr>
              <a:t>, tanto por frío como por calor. Este efecto es </a:t>
            </a:r>
            <a:r>
              <a:rPr lang="en-US" sz="1750" b="1" dirty="0">
                <a:solidFill>
                  <a:srgbClr val="272525"/>
                </a:solidFill>
                <a:latin typeface="Inter" pitchFamily="34" charset="0"/>
                <a:ea typeface="Inter" pitchFamily="34" charset="-122"/>
                <a:cs typeface="Inter" pitchFamily="34" charset="-120"/>
              </a:rPr>
              <a:t>particularmente marcado</a:t>
            </a:r>
            <a:r>
              <a:rPr lang="en-US" sz="1750" dirty="0">
                <a:solidFill>
                  <a:srgbClr val="272525"/>
                </a:solidFill>
                <a:latin typeface="Inter" pitchFamily="34" charset="0"/>
                <a:ea typeface="Inter" pitchFamily="34" charset="-122"/>
                <a:cs typeface="Inter" pitchFamily="34" charset="-120"/>
              </a:rPr>
              <a:t> durante olas de calor intenso, revelando una elevada sensibilidad del sistema ante estas condiciones climáticas.</a:t>
            </a:r>
            <a:endParaRPr lang="en-US" sz="1750" dirty="0"/>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name="Slide 8">
    <p:spTree>
      <p:nvGrpSpPr>
        <p:cNvPr id="1" name=""/>
        <p:cNvGrpSpPr/>
        <p:nvPr/>
      </p:nvGrpSpPr>
      <p:grpSpPr>
        <a:xfrm>
          <a:off x="0" y="0"/>
          <a:ext cx="0" cy="0"/>
          <a:chOff x="0" y="0"/>
          <a:chExt cx="0" cy="0"/>
        </a:xfrm>
      </p:grpSpPr>
      <p:sp>
        <p:nvSpPr>
          <p:cNvPr id="2" name="Text 0"/>
          <p:cNvSpPr/>
          <p:nvPr/>
        </p:nvSpPr>
        <p:spPr>
          <a:xfrm>
            <a:off x="510897" y="1230154"/>
            <a:ext cx="6462951" cy="456128"/>
          </a:xfrm>
          <a:prstGeom prst="rect">
            <a:avLst/>
          </a:prstGeom>
          <a:noFill/>
          <a:ln/>
        </p:spPr>
        <p:txBody>
          <a:bodyPr wrap="none" lIns="0" tIns="0" rIns="0" bIns="0" rtlCol="0" anchor="t"/>
          <a:lstStyle/>
          <a:p>
            <a:pPr marL="0" indent="0" algn="l">
              <a:lnSpc>
                <a:spcPts val="3550"/>
              </a:lnSpc>
              <a:buNone/>
            </a:pPr>
            <a:r>
              <a:rPr lang="en-US" sz="2850" b="1" dirty="0">
                <a:solidFill>
                  <a:srgbClr val="000000"/>
                </a:solidFill>
                <a:latin typeface="Inter Bold" pitchFamily="34" charset="0"/>
                <a:ea typeface="Inter Bold" pitchFamily="34" charset="-122"/>
                <a:cs typeface="Inter Bold" pitchFamily="34" charset="-120"/>
              </a:rPr>
              <a:t>Variabilidad Regional de la Demanda</a:t>
            </a:r>
            <a:endParaRPr lang="en-US" sz="2850" dirty="0"/>
          </a:p>
        </p:txBody>
      </p:sp>
      <p:pic>
        <p:nvPicPr>
          <p:cNvPr id="3" name="Image 0" descr="preencoded.png"/>
          <p:cNvPicPr>
            <a:picLocks noChangeAspect="1"/>
          </p:cNvPicPr>
          <p:nvPr/>
        </p:nvPicPr>
        <p:blipFill>
          <a:blip r:embed="rId3"/>
          <a:stretch>
            <a:fillRect/>
          </a:stretch>
        </p:blipFill>
        <p:spPr>
          <a:xfrm>
            <a:off x="510897" y="1932742"/>
            <a:ext cx="8022669" cy="4492585"/>
          </a:xfrm>
          <a:prstGeom prst="rect">
            <a:avLst/>
          </a:prstGeom>
        </p:spPr>
      </p:pic>
      <p:sp>
        <p:nvSpPr>
          <p:cNvPr id="4" name="Text 1"/>
          <p:cNvSpPr/>
          <p:nvPr/>
        </p:nvSpPr>
        <p:spPr>
          <a:xfrm>
            <a:off x="510897" y="6530935"/>
            <a:ext cx="8022669" cy="383858"/>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El gráfico muestra el Coeficiente de Variación (CV) de la demanda eléctrica diaria por región, indicando la volatilidad relativa del consumo. Un CV más alto implica mayor variabilidad.</a:t>
            </a:r>
            <a:endParaRPr lang="en-US" sz="1100" dirty="0"/>
          </a:p>
        </p:txBody>
      </p:sp>
      <p:sp>
        <p:nvSpPr>
          <p:cNvPr id="5" name="Text 2"/>
          <p:cNvSpPr/>
          <p:nvPr/>
        </p:nvSpPr>
        <p:spPr>
          <a:xfrm>
            <a:off x="8897183" y="1921073"/>
            <a:ext cx="2122884" cy="228124"/>
          </a:xfrm>
          <a:prstGeom prst="rect">
            <a:avLst/>
          </a:prstGeom>
          <a:noFill/>
          <a:ln/>
        </p:spPr>
        <p:txBody>
          <a:bodyPr wrap="none" lIns="0" tIns="0" rIns="0" bIns="0" rtlCol="0" anchor="t"/>
          <a:lstStyle/>
          <a:p>
            <a:pPr marL="0" indent="0" algn="l">
              <a:lnSpc>
                <a:spcPts val="1750"/>
              </a:lnSpc>
              <a:buNone/>
            </a:pPr>
            <a:r>
              <a:rPr lang="en-US" sz="1400" b="1" dirty="0">
                <a:solidFill>
                  <a:srgbClr val="000000"/>
                </a:solidFill>
                <a:latin typeface="Inter Bold" pitchFamily="34" charset="0"/>
                <a:ea typeface="Inter Bold" pitchFamily="34" charset="-122"/>
                <a:cs typeface="Inter Bold" pitchFamily="34" charset="-120"/>
              </a:rPr>
              <a:t>Disparidades en el SADI</a:t>
            </a:r>
            <a:endParaRPr lang="en-US" sz="1400" dirty="0"/>
          </a:p>
        </p:txBody>
      </p:sp>
      <p:sp>
        <p:nvSpPr>
          <p:cNvPr id="6" name="Text 3"/>
          <p:cNvSpPr/>
          <p:nvPr/>
        </p:nvSpPr>
        <p:spPr>
          <a:xfrm>
            <a:off x="8897183" y="2243138"/>
            <a:ext cx="5229820" cy="767715"/>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Se observa que las regiones del </a:t>
            </a:r>
            <a:r>
              <a:rPr lang="en-US" sz="1100" b="1" dirty="0">
                <a:solidFill>
                  <a:srgbClr val="272525"/>
                </a:solidFill>
                <a:latin typeface="Inter" pitchFamily="34" charset="0"/>
                <a:ea typeface="Inter" pitchFamily="34" charset="-122"/>
                <a:cs typeface="Inter" pitchFamily="34" charset="-120"/>
              </a:rPr>
              <a:t>Noroeste</a:t>
            </a:r>
            <a:r>
              <a:rPr lang="en-US" sz="1100" dirty="0">
                <a:solidFill>
                  <a:srgbClr val="272525"/>
                </a:solidFill>
                <a:latin typeface="Inter" pitchFamily="34" charset="0"/>
                <a:ea typeface="Inter" pitchFamily="34" charset="-122"/>
                <a:cs typeface="Inter" pitchFamily="34" charset="-120"/>
              </a:rPr>
              <a:t> y </a:t>
            </a:r>
            <a:r>
              <a:rPr lang="en-US" sz="1100" b="1" dirty="0">
                <a:solidFill>
                  <a:srgbClr val="272525"/>
                </a:solidFill>
                <a:latin typeface="Inter" pitchFamily="34" charset="0"/>
                <a:ea typeface="Inter" pitchFamily="34" charset="-122"/>
                <a:cs typeface="Inter" pitchFamily="34" charset="-120"/>
              </a:rPr>
              <a:t>Noreste</a:t>
            </a:r>
            <a:r>
              <a:rPr lang="en-US" sz="1100" dirty="0">
                <a:solidFill>
                  <a:srgbClr val="272525"/>
                </a:solidFill>
                <a:latin typeface="Inter" pitchFamily="34" charset="0"/>
                <a:ea typeface="Inter" pitchFamily="34" charset="-122"/>
                <a:cs typeface="Inter" pitchFamily="34" charset="-120"/>
              </a:rPr>
              <a:t> presentan la mayor volatilidad diaria. Esto se atribuye a una combinación de condiciones climáticas más extremas y una menor diversificación de los patrones de consumo.</a:t>
            </a:r>
            <a:endParaRPr lang="en-US" sz="1100" dirty="0"/>
          </a:p>
        </p:txBody>
      </p:sp>
      <p:sp>
        <p:nvSpPr>
          <p:cNvPr id="7" name="Text 4"/>
          <p:cNvSpPr/>
          <p:nvPr/>
        </p:nvSpPr>
        <p:spPr>
          <a:xfrm>
            <a:off x="8897183" y="3095387"/>
            <a:ext cx="5229820" cy="1151573"/>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Mientras que el </a:t>
            </a:r>
            <a:r>
              <a:rPr lang="en-US" sz="1100" b="1" dirty="0">
                <a:solidFill>
                  <a:srgbClr val="272525"/>
                </a:solidFill>
                <a:latin typeface="Inter" pitchFamily="34" charset="0"/>
                <a:ea typeface="Inter" pitchFamily="34" charset="-122"/>
                <a:cs typeface="Inter" pitchFamily="34" charset="-120"/>
              </a:rPr>
              <a:t>Gran Buenos Aires</a:t>
            </a:r>
            <a:r>
              <a:rPr lang="en-US" sz="1100" dirty="0">
                <a:solidFill>
                  <a:srgbClr val="272525"/>
                </a:solidFill>
                <a:latin typeface="Inter" pitchFamily="34" charset="0"/>
                <a:ea typeface="Inter" pitchFamily="34" charset="-122"/>
                <a:cs typeface="Inter" pitchFamily="34" charset="-120"/>
              </a:rPr>
              <a:t>, a pesar de ser la mayor carga, muestra un perfil de demanda más estable en términos diarios, aunque es sensible a los cambios entre días laborales y fines de semana. La región de </a:t>
            </a:r>
            <a:r>
              <a:rPr lang="en-US" sz="1100" b="1" dirty="0">
                <a:solidFill>
                  <a:srgbClr val="272525"/>
                </a:solidFill>
                <a:latin typeface="Inter" pitchFamily="34" charset="0"/>
                <a:ea typeface="Inter" pitchFamily="34" charset="-122"/>
                <a:cs typeface="Inter" pitchFamily="34" charset="-120"/>
              </a:rPr>
              <a:t>Comahue</a:t>
            </a:r>
            <a:r>
              <a:rPr lang="en-US" sz="1100" dirty="0">
                <a:solidFill>
                  <a:srgbClr val="272525"/>
                </a:solidFill>
                <a:latin typeface="Inter" pitchFamily="34" charset="0"/>
                <a:ea typeface="Inter" pitchFamily="34" charset="-122"/>
                <a:cs typeface="Inter" pitchFamily="34" charset="-120"/>
              </a:rPr>
              <a:t> exhibe el perfil más estable, posiblemente debido a una base de consumo más constante y una menor dependencia de la climatización intensiva.</a:t>
            </a:r>
            <a:endParaRPr lang="en-US" sz="1100" dirty="0"/>
          </a:p>
        </p:txBody>
      </p:sp>
      <p:sp>
        <p:nvSpPr>
          <p:cNvPr id="8" name="Text 5"/>
          <p:cNvSpPr/>
          <p:nvPr/>
        </p:nvSpPr>
        <p:spPr>
          <a:xfrm>
            <a:off x="8897183" y="4331494"/>
            <a:ext cx="5229820" cy="1151573"/>
          </a:xfrm>
          <a:prstGeom prst="rect">
            <a:avLst/>
          </a:prstGeom>
          <a:noFill/>
          <a:ln/>
        </p:spPr>
        <p:txBody>
          <a:bodyPr wrap="square" lIns="0" tIns="0" rIns="0" bIns="0" rtlCol="0" anchor="t"/>
          <a:lstStyle/>
          <a:p>
            <a:pPr marL="0" indent="0" algn="l">
              <a:lnSpc>
                <a:spcPts val="1500"/>
              </a:lnSpc>
              <a:buNone/>
            </a:pPr>
            <a:r>
              <a:rPr lang="en-US" sz="1100" dirty="0">
                <a:solidFill>
                  <a:srgbClr val="272525"/>
                </a:solidFill>
                <a:latin typeface="Inter" pitchFamily="34" charset="0"/>
                <a:ea typeface="Inter" pitchFamily="34" charset="-122"/>
                <a:cs typeface="Inter" pitchFamily="34" charset="-120"/>
              </a:rPr>
              <a:t>La </a:t>
            </a:r>
            <a:r>
              <a:rPr lang="en-US" sz="1100" b="1" dirty="0">
                <a:solidFill>
                  <a:srgbClr val="272525"/>
                </a:solidFill>
                <a:latin typeface="Inter" pitchFamily="34" charset="0"/>
                <a:ea typeface="Inter" pitchFamily="34" charset="-122"/>
                <a:cs typeface="Inter" pitchFamily="34" charset="-120"/>
              </a:rPr>
              <a:t>Patagonia</a:t>
            </a:r>
            <a:r>
              <a:rPr lang="en-US" sz="1100" dirty="0">
                <a:solidFill>
                  <a:srgbClr val="272525"/>
                </a:solidFill>
                <a:latin typeface="Inter" pitchFamily="34" charset="0"/>
                <a:ea typeface="Inter" pitchFamily="34" charset="-122"/>
                <a:cs typeface="Inter" pitchFamily="34" charset="-120"/>
              </a:rPr>
              <a:t>, por su parte, destaca por su mayor sensibilidad térmica, donde la demanda se ve fuertemente influenciada por las necesidades de calefacción en invierno y, en menor medida, de refrigeración en verano, exacerbando las fluctuaciones estacionales. Esta dependencia de la climatización eléctrica varía significativamente por región, siendo un factor clave en la variabilidad.</a:t>
            </a:r>
            <a:endParaRPr lang="en-US" sz="1100" dirty="0"/>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name="Slide 9">
    <p:spTree>
      <p:nvGrpSpPr>
        <p:cNvPr id="1" name=""/>
        <p:cNvGrpSpPr/>
        <p:nvPr/>
      </p:nvGrpSpPr>
      <p:grpSpPr>
        <a:xfrm>
          <a:off x="0" y="0"/>
          <a:ext cx="0" cy="0"/>
          <a:chOff x="0" y="0"/>
          <a:chExt cx="0" cy="0"/>
        </a:xfrm>
      </p:grpSpPr>
      <p:sp>
        <p:nvSpPr>
          <p:cNvPr id="2" name="Text 0"/>
          <p:cNvSpPr/>
          <p:nvPr/>
        </p:nvSpPr>
        <p:spPr>
          <a:xfrm>
            <a:off x="691991" y="937736"/>
            <a:ext cx="10987207" cy="617934"/>
          </a:xfrm>
          <a:prstGeom prst="rect">
            <a:avLst/>
          </a:prstGeom>
          <a:noFill/>
          <a:ln/>
        </p:spPr>
        <p:txBody>
          <a:bodyPr wrap="none" lIns="0" tIns="0" rIns="0" bIns="0" rtlCol="0" anchor="t"/>
          <a:lstStyle/>
          <a:p>
            <a:pPr marL="0" indent="0" algn="l">
              <a:lnSpc>
                <a:spcPts val="4850"/>
              </a:lnSpc>
              <a:buNone/>
            </a:pPr>
            <a:r>
              <a:rPr lang="en-US" sz="3850" b="1" dirty="0">
                <a:solidFill>
                  <a:srgbClr val="000000"/>
                </a:solidFill>
                <a:latin typeface="Inter Bold" pitchFamily="34" charset="0"/>
                <a:ea typeface="Inter Bold" pitchFamily="34" charset="-122"/>
                <a:cs typeface="Inter Bold" pitchFamily="34" charset="-120"/>
              </a:rPr>
              <a:t>Relación entre Demanda Total y Potencia Pico</a:t>
            </a:r>
            <a:endParaRPr lang="en-US" sz="3850" dirty="0"/>
          </a:p>
        </p:txBody>
      </p:sp>
      <p:pic>
        <p:nvPicPr>
          <p:cNvPr id="3" name="Image 0" descr="preencoded.png"/>
          <p:cNvPicPr>
            <a:picLocks noChangeAspect="1"/>
          </p:cNvPicPr>
          <p:nvPr/>
        </p:nvPicPr>
        <p:blipFill>
          <a:blip r:embed="rId3"/>
          <a:stretch>
            <a:fillRect/>
          </a:stretch>
        </p:blipFill>
        <p:spPr>
          <a:xfrm>
            <a:off x="691991" y="2007989"/>
            <a:ext cx="7754898" cy="3749516"/>
          </a:xfrm>
          <a:prstGeom prst="rect">
            <a:avLst/>
          </a:prstGeom>
        </p:spPr>
      </p:pic>
      <p:sp>
        <p:nvSpPr>
          <p:cNvPr id="4" name="Shape 1"/>
          <p:cNvSpPr/>
          <p:nvPr/>
        </p:nvSpPr>
        <p:spPr>
          <a:xfrm>
            <a:off x="2260044" y="5757505"/>
            <a:ext cx="197644" cy="197644"/>
          </a:xfrm>
          <a:prstGeom prst="roundRect">
            <a:avLst>
              <a:gd name="adj" fmla="val 9253"/>
            </a:avLst>
          </a:prstGeom>
          <a:solidFill>
            <a:srgbClr val="151738"/>
          </a:solidFill>
          <a:ln/>
        </p:spPr>
        <p:txBody>
          <a:bodyPr/>
          <a:lstStyle/>
          <a:p>
            <a:endParaRPr lang="es-AR"/>
          </a:p>
        </p:txBody>
      </p:sp>
      <p:sp>
        <p:nvSpPr>
          <p:cNvPr id="5" name="Text 2"/>
          <p:cNvSpPr/>
          <p:nvPr/>
        </p:nvSpPr>
        <p:spPr>
          <a:xfrm>
            <a:off x="2518648" y="5757505"/>
            <a:ext cx="1974532" cy="197763"/>
          </a:xfrm>
          <a:prstGeom prst="rect">
            <a:avLst/>
          </a:prstGeom>
          <a:noFill/>
          <a:ln/>
        </p:spPr>
        <p:txBody>
          <a:bodyPr wrap="none" lIns="0" tIns="0" rIns="0" bIns="0" rtlCol="0" anchor="t"/>
          <a:lstStyle/>
          <a:p>
            <a:pPr marL="0" indent="0" algn="l">
              <a:lnSpc>
                <a:spcPts val="1550"/>
              </a:lnSpc>
              <a:buNone/>
            </a:pPr>
            <a:r>
              <a:rPr lang="en-US" sz="1550" dirty="0">
                <a:solidFill>
                  <a:srgbClr val="272525"/>
                </a:solidFill>
                <a:latin typeface="Inter" pitchFamily="34" charset="0"/>
                <a:ea typeface="Inter" pitchFamily="34" charset="-122"/>
                <a:cs typeface="Inter" pitchFamily="34" charset="-120"/>
              </a:rPr>
              <a:t>Demanda Total (MW)</a:t>
            </a:r>
            <a:endParaRPr lang="en-US" sz="1550" dirty="0"/>
          </a:p>
        </p:txBody>
      </p:sp>
      <p:sp>
        <p:nvSpPr>
          <p:cNvPr id="6" name="Shape 3"/>
          <p:cNvSpPr/>
          <p:nvPr/>
        </p:nvSpPr>
        <p:spPr>
          <a:xfrm>
            <a:off x="4645581" y="5757505"/>
            <a:ext cx="197644" cy="197644"/>
          </a:xfrm>
          <a:prstGeom prst="roundRect">
            <a:avLst>
              <a:gd name="adj" fmla="val 9253"/>
            </a:avLst>
          </a:prstGeom>
          <a:solidFill>
            <a:srgbClr val="393F9B"/>
          </a:solidFill>
          <a:ln/>
        </p:spPr>
        <p:txBody>
          <a:bodyPr/>
          <a:lstStyle/>
          <a:p>
            <a:endParaRPr lang="es-AR"/>
          </a:p>
        </p:txBody>
      </p:sp>
      <p:sp>
        <p:nvSpPr>
          <p:cNvPr id="7" name="Text 4"/>
          <p:cNvSpPr/>
          <p:nvPr/>
        </p:nvSpPr>
        <p:spPr>
          <a:xfrm>
            <a:off x="4904184" y="5757505"/>
            <a:ext cx="1844397" cy="197763"/>
          </a:xfrm>
          <a:prstGeom prst="rect">
            <a:avLst/>
          </a:prstGeom>
          <a:noFill/>
          <a:ln/>
        </p:spPr>
        <p:txBody>
          <a:bodyPr wrap="none" lIns="0" tIns="0" rIns="0" bIns="0" rtlCol="0" anchor="t"/>
          <a:lstStyle/>
          <a:p>
            <a:pPr marL="0" indent="0" algn="l">
              <a:lnSpc>
                <a:spcPts val="1550"/>
              </a:lnSpc>
              <a:buNone/>
            </a:pPr>
            <a:r>
              <a:rPr lang="en-US" sz="1550" dirty="0">
                <a:solidFill>
                  <a:srgbClr val="272525"/>
                </a:solidFill>
                <a:latin typeface="Inter" pitchFamily="34" charset="0"/>
                <a:ea typeface="Inter" pitchFamily="34" charset="-122"/>
                <a:cs typeface="Inter" pitchFamily="34" charset="-120"/>
              </a:rPr>
              <a:t>Potencia Pico (MW)</a:t>
            </a:r>
            <a:endParaRPr lang="en-US" sz="1550" dirty="0"/>
          </a:p>
        </p:txBody>
      </p:sp>
      <p:sp>
        <p:nvSpPr>
          <p:cNvPr id="8" name="Text 5"/>
          <p:cNvSpPr/>
          <p:nvPr/>
        </p:nvSpPr>
        <p:spPr>
          <a:xfrm>
            <a:off x="691991" y="6544508"/>
            <a:ext cx="7754898" cy="592217"/>
          </a:xfrm>
          <a:prstGeom prst="rect">
            <a:avLst/>
          </a:prstGeom>
          <a:noFill/>
          <a:ln/>
        </p:spPr>
        <p:txBody>
          <a:bodyPr wrap="square" lIns="0" tIns="0" rIns="0" bIns="0" rtlCol="0" anchor="t"/>
          <a:lstStyle/>
          <a:p>
            <a:pPr marL="0" indent="0" algn="l">
              <a:lnSpc>
                <a:spcPts val="2300"/>
              </a:lnSpc>
              <a:buNone/>
            </a:pPr>
            <a:r>
              <a:rPr lang="en-US" sz="1550" dirty="0">
                <a:solidFill>
                  <a:srgbClr val="272525"/>
                </a:solidFill>
                <a:latin typeface="Inter" pitchFamily="34" charset="0"/>
                <a:ea typeface="Inter" pitchFamily="34" charset="-122"/>
                <a:cs typeface="Inter" pitchFamily="34" charset="-120"/>
              </a:rPr>
              <a:t>Este gráfico de dispersión ilustra la estrecha relación entre la demanda total de energía y la potencia pico registrada en el SADI a lo largo de diversos períodos.</a:t>
            </a:r>
            <a:endParaRPr lang="en-US" sz="1550" dirty="0"/>
          </a:p>
        </p:txBody>
      </p:sp>
      <p:sp>
        <p:nvSpPr>
          <p:cNvPr id="9" name="Text 6"/>
          <p:cNvSpPr/>
          <p:nvPr/>
        </p:nvSpPr>
        <p:spPr>
          <a:xfrm>
            <a:off x="8936712" y="1969175"/>
            <a:ext cx="5009198" cy="2072759"/>
          </a:xfrm>
          <a:prstGeom prst="rect">
            <a:avLst/>
          </a:prstGeom>
          <a:noFill/>
          <a:ln/>
        </p:spPr>
        <p:txBody>
          <a:bodyPr wrap="square" lIns="0" tIns="0" rIns="0" bIns="0" rtlCol="0" anchor="t"/>
          <a:lstStyle/>
          <a:p>
            <a:pPr marL="0" indent="0" algn="l">
              <a:lnSpc>
                <a:spcPts val="2300"/>
              </a:lnSpc>
              <a:buNone/>
            </a:pPr>
            <a:r>
              <a:rPr lang="en-US" sz="1550" dirty="0">
                <a:solidFill>
                  <a:srgbClr val="272525"/>
                </a:solidFill>
                <a:latin typeface="Inter" pitchFamily="34" charset="0"/>
                <a:ea typeface="Inter" pitchFamily="34" charset="-122"/>
                <a:cs typeface="Inter" pitchFamily="34" charset="-120"/>
              </a:rPr>
              <a:t>El análisis estadístico revela una </a:t>
            </a:r>
            <a:r>
              <a:rPr lang="en-US" sz="1550" b="1" dirty="0">
                <a:solidFill>
                  <a:srgbClr val="272525"/>
                </a:solidFill>
                <a:latin typeface="Inter" pitchFamily="34" charset="0"/>
                <a:ea typeface="Inter" pitchFamily="34" charset="-122"/>
                <a:cs typeface="Inter" pitchFamily="34" charset="-120"/>
              </a:rPr>
              <a:t>relación lineal positiva extremadamente fuerte</a:t>
            </a:r>
            <a:r>
              <a:rPr lang="en-US" sz="1550" dirty="0">
                <a:solidFill>
                  <a:srgbClr val="272525"/>
                </a:solidFill>
                <a:latin typeface="Inter" pitchFamily="34" charset="0"/>
                <a:ea typeface="Inter" pitchFamily="34" charset="-122"/>
                <a:cs typeface="Inter" pitchFamily="34" charset="-120"/>
              </a:rPr>
              <a:t> entre la demanda total del SADI y la potencia pico. Con un coeficiente de determinación </a:t>
            </a:r>
            <a:r>
              <a:rPr lang="en-US" sz="1550" b="1" dirty="0">
                <a:solidFill>
                  <a:srgbClr val="272525"/>
                </a:solidFill>
                <a:latin typeface="Inter" pitchFamily="34" charset="0"/>
                <a:ea typeface="Inter" pitchFamily="34" charset="-122"/>
                <a:cs typeface="Inter" pitchFamily="34" charset="-120"/>
              </a:rPr>
              <a:t>R² = 0.944</a:t>
            </a:r>
            <a:r>
              <a:rPr lang="en-US" sz="1550" dirty="0">
                <a:solidFill>
                  <a:srgbClr val="272525"/>
                </a:solidFill>
                <a:latin typeface="Inter" pitchFamily="34" charset="0"/>
                <a:ea typeface="Inter" pitchFamily="34" charset="-122"/>
                <a:cs typeface="Inter" pitchFamily="34" charset="-120"/>
              </a:rPr>
              <a:t>, se concluye que aproximadamente el </a:t>
            </a:r>
            <a:r>
              <a:rPr lang="en-US" sz="1550" b="1" dirty="0">
                <a:solidFill>
                  <a:srgbClr val="272525"/>
                </a:solidFill>
                <a:latin typeface="Inter" pitchFamily="34" charset="0"/>
                <a:ea typeface="Inter" pitchFamily="34" charset="-122"/>
                <a:cs typeface="Inter" pitchFamily="34" charset="-120"/>
              </a:rPr>
              <a:t>94% de la variabilidad</a:t>
            </a:r>
            <a:r>
              <a:rPr lang="en-US" sz="1550" dirty="0">
                <a:solidFill>
                  <a:srgbClr val="272525"/>
                </a:solidFill>
                <a:latin typeface="Inter" pitchFamily="34" charset="0"/>
                <a:ea typeface="Inter" pitchFamily="34" charset="-122"/>
                <a:cs typeface="Inter" pitchFamily="34" charset="-120"/>
              </a:rPr>
              <a:t> en la potencia pico puede ser explicada por la demanda total.</a:t>
            </a:r>
            <a:endParaRPr lang="en-US" sz="1550" dirty="0"/>
          </a:p>
        </p:txBody>
      </p:sp>
      <p:sp>
        <p:nvSpPr>
          <p:cNvPr id="10" name="Text 7"/>
          <p:cNvSpPr/>
          <p:nvPr/>
        </p:nvSpPr>
        <p:spPr>
          <a:xfrm>
            <a:off x="8936712" y="4196953"/>
            <a:ext cx="5009198" cy="2664976"/>
          </a:xfrm>
          <a:prstGeom prst="rect">
            <a:avLst/>
          </a:prstGeom>
          <a:noFill/>
          <a:ln/>
        </p:spPr>
        <p:txBody>
          <a:bodyPr wrap="square" lIns="0" tIns="0" rIns="0" bIns="0" rtlCol="0" anchor="t"/>
          <a:lstStyle/>
          <a:p>
            <a:pPr marL="0" indent="0" algn="l">
              <a:lnSpc>
                <a:spcPts val="2300"/>
              </a:lnSpc>
              <a:buNone/>
            </a:pPr>
            <a:r>
              <a:rPr lang="en-US" sz="1550" dirty="0">
                <a:solidFill>
                  <a:srgbClr val="272525"/>
                </a:solidFill>
                <a:latin typeface="Inter" pitchFamily="34" charset="0"/>
                <a:ea typeface="Inter" pitchFamily="34" charset="-122"/>
                <a:cs typeface="Inter" pitchFamily="34" charset="-120"/>
              </a:rPr>
              <a:t>Esto significa que el </a:t>
            </a:r>
            <a:r>
              <a:rPr lang="en-US" sz="1550" b="1" dirty="0">
                <a:solidFill>
                  <a:srgbClr val="272525"/>
                </a:solidFill>
                <a:latin typeface="Inter" pitchFamily="34" charset="0"/>
                <a:ea typeface="Inter" pitchFamily="34" charset="-122"/>
                <a:cs typeface="Inter" pitchFamily="34" charset="-120"/>
              </a:rPr>
              <a:t>nivel máximo de exigencia del sistema</a:t>
            </a:r>
            <a:r>
              <a:rPr lang="en-US" sz="1550" dirty="0">
                <a:solidFill>
                  <a:srgbClr val="272525"/>
                </a:solidFill>
                <a:latin typeface="Inter" pitchFamily="34" charset="0"/>
                <a:ea typeface="Inter" pitchFamily="34" charset="-122"/>
                <a:cs typeface="Inter" pitchFamily="34" charset="-120"/>
              </a:rPr>
              <a:t> está directa y estrechamente vinculado al volumen agregado de consumo energético. Esta alta correlación es un factor crítico para la </a:t>
            </a:r>
            <a:r>
              <a:rPr lang="en-US" sz="1550" b="1" dirty="0">
                <a:solidFill>
                  <a:srgbClr val="272525"/>
                </a:solidFill>
                <a:latin typeface="Inter" pitchFamily="34" charset="0"/>
                <a:ea typeface="Inter" pitchFamily="34" charset="-122"/>
                <a:cs typeface="Inter" pitchFamily="34" charset="-120"/>
              </a:rPr>
              <a:t>planificación operativa</a:t>
            </a:r>
            <a:r>
              <a:rPr lang="en-US" sz="1550" dirty="0">
                <a:solidFill>
                  <a:srgbClr val="272525"/>
                </a:solidFill>
                <a:latin typeface="Inter" pitchFamily="34" charset="0"/>
                <a:ea typeface="Inter" pitchFamily="34" charset="-122"/>
                <a:cs typeface="Inter" pitchFamily="34" charset="-120"/>
              </a:rPr>
              <a:t> y el despacho de carga, permitiendo proyecciones muy precisas del máximo requerido con base en las previsiones de demanda, lo cual es fundamental para garantizar la estabilidad del suministro.</a:t>
            </a:r>
            <a:endParaRPr lang="en-US" sz="1550" dirty="0"/>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name="Slide 10">
    <p:spTree>
      <p:nvGrpSpPr>
        <p:cNvPr id="1" name=""/>
        <p:cNvGrpSpPr/>
        <p:nvPr/>
      </p:nvGrpSpPr>
      <p:grpSpPr>
        <a:xfrm>
          <a:off x="0" y="0"/>
          <a:ext cx="0" cy="0"/>
          <a:chOff x="0" y="0"/>
          <a:chExt cx="0" cy="0"/>
        </a:xfrm>
      </p:grpSpPr>
      <p:sp>
        <p:nvSpPr>
          <p:cNvPr id="2" name="Text 0"/>
          <p:cNvSpPr/>
          <p:nvPr/>
        </p:nvSpPr>
        <p:spPr>
          <a:xfrm>
            <a:off x="570786" y="1141452"/>
            <a:ext cx="9401175" cy="509707"/>
          </a:xfrm>
          <a:prstGeom prst="rect">
            <a:avLst/>
          </a:prstGeom>
          <a:noFill/>
          <a:ln/>
        </p:spPr>
        <p:txBody>
          <a:bodyPr wrap="none" lIns="0" tIns="0" rIns="0" bIns="0" rtlCol="0" anchor="t"/>
          <a:lstStyle/>
          <a:p>
            <a:pPr marL="0" indent="0" algn="l">
              <a:lnSpc>
                <a:spcPts val="4000"/>
              </a:lnSpc>
              <a:buNone/>
            </a:pPr>
            <a:r>
              <a:rPr lang="en-US" sz="3200" b="1" dirty="0">
                <a:solidFill>
                  <a:srgbClr val="000000"/>
                </a:solidFill>
                <a:latin typeface="Inter Bold" pitchFamily="34" charset="0"/>
                <a:ea typeface="Inter Bold" pitchFamily="34" charset="-122"/>
                <a:cs typeface="Inter Bold" pitchFamily="34" charset="-120"/>
              </a:rPr>
              <a:t>Evolución de la Demanda Eléctrica (2017-2025)</a:t>
            </a:r>
            <a:endParaRPr lang="en-US" sz="3200" dirty="0"/>
          </a:p>
        </p:txBody>
      </p:sp>
      <p:pic>
        <p:nvPicPr>
          <p:cNvPr id="3" name="Image 0" descr="preencoded.png"/>
          <p:cNvPicPr>
            <a:picLocks noChangeAspect="1"/>
          </p:cNvPicPr>
          <p:nvPr/>
        </p:nvPicPr>
        <p:blipFill>
          <a:blip r:embed="rId3"/>
          <a:stretch>
            <a:fillRect/>
          </a:stretch>
        </p:blipFill>
        <p:spPr>
          <a:xfrm>
            <a:off x="570786" y="1958935"/>
            <a:ext cx="7934087" cy="4443055"/>
          </a:xfrm>
          <a:prstGeom prst="rect">
            <a:avLst/>
          </a:prstGeom>
        </p:spPr>
      </p:pic>
      <p:sp>
        <p:nvSpPr>
          <p:cNvPr id="4" name="Text 1"/>
          <p:cNvSpPr/>
          <p:nvPr/>
        </p:nvSpPr>
        <p:spPr>
          <a:xfrm>
            <a:off x="570786" y="6533912"/>
            <a:ext cx="7934087" cy="448628"/>
          </a:xfrm>
          <a:prstGeom prst="rect">
            <a:avLst/>
          </a:prstGeom>
          <a:noFill/>
          <a:ln/>
        </p:spPr>
        <p:txBody>
          <a:bodyPr wrap="square" lIns="0" tIns="0" rIns="0" bIns="0" rtlCol="0" anchor="t"/>
          <a:lstStyle/>
          <a:p>
            <a:pPr marL="0" indent="0" algn="l">
              <a:lnSpc>
                <a:spcPts val="1750"/>
              </a:lnSpc>
              <a:buNone/>
            </a:pPr>
            <a:r>
              <a:rPr lang="en-US" sz="1250" dirty="0">
                <a:solidFill>
                  <a:srgbClr val="272525"/>
                </a:solidFill>
                <a:latin typeface="Inter" pitchFamily="34" charset="0"/>
                <a:ea typeface="Inter" pitchFamily="34" charset="-122"/>
                <a:cs typeface="Inter" pitchFamily="34" charset="-120"/>
              </a:rPr>
              <a:t>El gráfico ilustra la evolución de la demanda eléctrica promedio anual en el SADI, mostrando la caída durante la pandemia y la posterior recuperación.</a:t>
            </a:r>
            <a:endParaRPr lang="en-US" sz="1250" dirty="0"/>
          </a:p>
        </p:txBody>
      </p:sp>
      <p:sp>
        <p:nvSpPr>
          <p:cNvPr id="5" name="Text 2"/>
          <p:cNvSpPr/>
          <p:nvPr/>
        </p:nvSpPr>
        <p:spPr>
          <a:xfrm>
            <a:off x="8910399" y="1932503"/>
            <a:ext cx="5156716" cy="1121569"/>
          </a:xfrm>
          <a:prstGeom prst="rect">
            <a:avLst/>
          </a:prstGeom>
          <a:noFill/>
          <a:ln/>
        </p:spPr>
        <p:txBody>
          <a:bodyPr wrap="square" lIns="0" tIns="0" rIns="0" bIns="0" rtlCol="0" anchor="t"/>
          <a:lstStyle/>
          <a:p>
            <a:pPr marL="0" indent="0" algn="l">
              <a:lnSpc>
                <a:spcPts val="1750"/>
              </a:lnSpc>
              <a:buNone/>
            </a:pPr>
            <a:r>
              <a:rPr lang="en-US" sz="1250" dirty="0">
                <a:solidFill>
                  <a:srgbClr val="272525"/>
                </a:solidFill>
                <a:latin typeface="Inter" pitchFamily="34" charset="0"/>
                <a:ea typeface="Inter" pitchFamily="34" charset="-122"/>
                <a:cs typeface="Inter" pitchFamily="34" charset="-120"/>
              </a:rPr>
              <a:t>Desde 2018 hasta 2020, el SADI experimentó una </a:t>
            </a:r>
            <a:r>
              <a:rPr lang="en-US" sz="1250" b="1" dirty="0">
                <a:solidFill>
                  <a:srgbClr val="272525"/>
                </a:solidFill>
                <a:latin typeface="Inter" pitchFamily="34" charset="0"/>
                <a:ea typeface="Inter" pitchFamily="34" charset="-122"/>
                <a:cs typeface="Inter" pitchFamily="34" charset="-120"/>
              </a:rPr>
              <a:t>tendencia decreciente</a:t>
            </a:r>
            <a:r>
              <a:rPr lang="en-US" sz="1250" dirty="0">
                <a:solidFill>
                  <a:srgbClr val="272525"/>
                </a:solidFill>
                <a:latin typeface="Inter" pitchFamily="34" charset="0"/>
                <a:ea typeface="Inter" pitchFamily="34" charset="-122"/>
                <a:cs typeface="Inter" pitchFamily="34" charset="-120"/>
              </a:rPr>
              <a:t> en la demanda eléctrica, alcanzando un mínimo en 2020 con </a:t>
            </a:r>
            <a:r>
              <a:rPr lang="en-US" sz="1250" b="1" dirty="0">
                <a:solidFill>
                  <a:srgbClr val="272525"/>
                </a:solidFill>
                <a:latin typeface="Inter" pitchFamily="34" charset="0"/>
                <a:ea typeface="Inter" pitchFamily="34" charset="-122"/>
                <a:cs typeface="Inter" pitchFamily="34" charset="-120"/>
              </a:rPr>
              <a:t>14.491 MW</a:t>
            </a:r>
            <a:r>
              <a:rPr lang="en-US" sz="1250" dirty="0">
                <a:solidFill>
                  <a:srgbClr val="272525"/>
                </a:solidFill>
                <a:latin typeface="Inter" pitchFamily="34" charset="0"/>
                <a:ea typeface="Inter" pitchFamily="34" charset="-122"/>
                <a:cs typeface="Inter" pitchFamily="34" charset="-120"/>
              </a:rPr>
              <a:t> promedio, un período fuertemente influenciado por la pandemia de COVID-19 y las restricciones asociadas.</a:t>
            </a:r>
            <a:endParaRPr lang="en-US" sz="1250" dirty="0"/>
          </a:p>
        </p:txBody>
      </p:sp>
      <p:sp>
        <p:nvSpPr>
          <p:cNvPr id="6" name="Text 3"/>
          <p:cNvSpPr/>
          <p:nvPr/>
        </p:nvSpPr>
        <p:spPr>
          <a:xfrm>
            <a:off x="8910399" y="3159562"/>
            <a:ext cx="5156716" cy="1345883"/>
          </a:xfrm>
          <a:prstGeom prst="rect">
            <a:avLst/>
          </a:prstGeom>
          <a:noFill/>
          <a:ln/>
        </p:spPr>
        <p:txBody>
          <a:bodyPr wrap="square" lIns="0" tIns="0" rIns="0" bIns="0" rtlCol="0" anchor="t"/>
          <a:lstStyle/>
          <a:p>
            <a:pPr marL="0" indent="0" algn="l">
              <a:lnSpc>
                <a:spcPts val="1750"/>
              </a:lnSpc>
              <a:buNone/>
            </a:pPr>
            <a:r>
              <a:rPr lang="en-US" sz="1250" dirty="0">
                <a:solidFill>
                  <a:srgbClr val="272525"/>
                </a:solidFill>
                <a:latin typeface="Inter" pitchFamily="34" charset="0"/>
                <a:ea typeface="Inter" pitchFamily="34" charset="-122"/>
                <a:cs typeface="Inter" pitchFamily="34" charset="-120"/>
              </a:rPr>
              <a:t>A partir de 2020, se observa una </a:t>
            </a:r>
            <a:r>
              <a:rPr lang="en-US" sz="1250" b="1" dirty="0">
                <a:solidFill>
                  <a:srgbClr val="272525"/>
                </a:solidFill>
                <a:latin typeface="Inter" pitchFamily="34" charset="0"/>
                <a:ea typeface="Inter" pitchFamily="34" charset="-122"/>
                <a:cs typeface="Inter" pitchFamily="34" charset="-120"/>
              </a:rPr>
              <a:t>clara recuperación y una tendencia creciente</a:t>
            </a:r>
            <a:r>
              <a:rPr lang="en-US" sz="1250" dirty="0">
                <a:solidFill>
                  <a:srgbClr val="272525"/>
                </a:solidFill>
                <a:latin typeface="Inter" pitchFamily="34" charset="0"/>
                <a:ea typeface="Inter" pitchFamily="34" charset="-122"/>
                <a:cs typeface="Inter" pitchFamily="34" charset="-120"/>
              </a:rPr>
              <a:t>, con la demanda promedio alcanzando </a:t>
            </a:r>
            <a:r>
              <a:rPr lang="en-US" sz="1250" b="1" dirty="0">
                <a:solidFill>
                  <a:srgbClr val="272525"/>
                </a:solidFill>
                <a:latin typeface="Inter" pitchFamily="34" charset="0"/>
                <a:ea typeface="Inter" pitchFamily="34" charset="-122"/>
                <a:cs typeface="Inter" pitchFamily="34" charset="-120"/>
              </a:rPr>
              <a:t>16.082 MW</a:t>
            </a:r>
            <a:r>
              <a:rPr lang="en-US" sz="1250" dirty="0">
                <a:solidFill>
                  <a:srgbClr val="272525"/>
                </a:solidFill>
                <a:latin typeface="Inter" pitchFamily="34" charset="0"/>
                <a:ea typeface="Inter" pitchFamily="34" charset="-122"/>
                <a:cs typeface="Inter" pitchFamily="34" charset="-120"/>
              </a:rPr>
              <a:t> en 2023. Las proyecciones indican una continuidad en esta trayectoria ascendente, estimando </a:t>
            </a:r>
            <a:r>
              <a:rPr lang="en-US" sz="1250" b="1" dirty="0">
                <a:solidFill>
                  <a:srgbClr val="272525"/>
                </a:solidFill>
                <a:latin typeface="Inter" pitchFamily="34" charset="0"/>
                <a:ea typeface="Inter" pitchFamily="34" charset="-122"/>
                <a:cs typeface="Inter" pitchFamily="34" charset="-120"/>
              </a:rPr>
              <a:t>16.124 MW</a:t>
            </a:r>
            <a:r>
              <a:rPr lang="en-US" sz="1250" dirty="0">
                <a:solidFill>
                  <a:srgbClr val="272525"/>
                </a:solidFill>
                <a:latin typeface="Inter" pitchFamily="34" charset="0"/>
                <a:ea typeface="Inter" pitchFamily="34" charset="-122"/>
                <a:cs typeface="Inter" pitchFamily="34" charset="-120"/>
              </a:rPr>
              <a:t> para 2025. Este patrón subraya la resiliencia del sistema y la reactivación de las actividades económicas y sociales.</a:t>
            </a:r>
            <a:endParaRPr lang="en-US" sz="1250" dirty="0"/>
          </a:p>
        </p:txBody>
      </p:sp>
      <p:sp>
        <p:nvSpPr>
          <p:cNvPr id="7" name="Text 4"/>
          <p:cNvSpPr/>
          <p:nvPr/>
        </p:nvSpPr>
        <p:spPr>
          <a:xfrm>
            <a:off x="8910399" y="4610933"/>
            <a:ext cx="5156716" cy="897255"/>
          </a:xfrm>
          <a:prstGeom prst="rect">
            <a:avLst/>
          </a:prstGeom>
          <a:noFill/>
          <a:ln/>
        </p:spPr>
        <p:txBody>
          <a:bodyPr wrap="square" lIns="0" tIns="0" rIns="0" bIns="0" rtlCol="0" anchor="t"/>
          <a:lstStyle/>
          <a:p>
            <a:pPr marL="0" indent="0" algn="l">
              <a:lnSpc>
                <a:spcPts val="1750"/>
              </a:lnSpc>
              <a:buNone/>
            </a:pPr>
            <a:r>
              <a:rPr lang="en-US" sz="1250" dirty="0">
                <a:solidFill>
                  <a:srgbClr val="272525"/>
                </a:solidFill>
                <a:latin typeface="Inter" pitchFamily="34" charset="0"/>
                <a:ea typeface="Inter" pitchFamily="34" charset="-122"/>
                <a:cs typeface="Inter" pitchFamily="34" charset="-120"/>
              </a:rPr>
              <a:t>La demanda de 2017 fue de </a:t>
            </a:r>
            <a:r>
              <a:rPr lang="en-US" sz="1250" b="1" dirty="0">
                <a:solidFill>
                  <a:srgbClr val="272525"/>
                </a:solidFill>
                <a:latin typeface="Inter" pitchFamily="34" charset="0"/>
                <a:ea typeface="Inter" pitchFamily="34" charset="-122"/>
                <a:cs typeface="Inter" pitchFamily="34" charset="-120"/>
              </a:rPr>
              <a:t>15.129 MW</a:t>
            </a:r>
            <a:r>
              <a:rPr lang="en-US" sz="1250" dirty="0">
                <a:solidFill>
                  <a:srgbClr val="272525"/>
                </a:solidFill>
                <a:latin typeface="Inter" pitchFamily="34" charset="0"/>
                <a:ea typeface="Inter" pitchFamily="34" charset="-122"/>
                <a:cs typeface="Inter" pitchFamily="34" charset="-120"/>
              </a:rPr>
              <a:t>, lo que significa que el sistema no solo se recuperó de la caída de la pandemia, sino que también superó los niveles previos, reflejando un crecimiento estructural en el consumo energético.</a:t>
            </a:r>
            <a:endParaRPr lang="en-US" sz="1250" dirty="0"/>
          </a:p>
        </p:txBody>
      </p:sp>
    </p:spTree>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Metadata/LabelInfo.xml><?xml version="1.0" encoding="utf-8"?>
<clbl:labelList xmlns:clbl="http://schemas.microsoft.com/office/2020/mipLabelMetadata">
  <clbl:label id="{eef41338-8caf-4011-87bf-ff1c9c425f9e}" enabled="0" method="" siteId="{eef41338-8caf-4011-87bf-ff1c9c425f9e}" removed="1"/>
</clbl:labelList>
</file>

<file path=docProps/app.xml><?xml version="1.0" encoding="utf-8"?>
<Properties xmlns="http://schemas.openxmlformats.org/officeDocument/2006/extended-properties" xmlns:vt="http://schemas.openxmlformats.org/officeDocument/2006/docPropsVTypes">
  <TotalTime>2</TotalTime>
  <Words>1528</Words>
  <Application>Microsoft Office PowerPoint</Application>
  <PresentationFormat>Personalizado</PresentationFormat>
  <Paragraphs>108</Paragraphs>
  <Slides>12</Slides>
  <Notes>12</Notes>
  <HiddenSlides>0</HiddenSlides>
  <MMClips>0</MMClips>
  <ScaleCrop>false</ScaleCrop>
  <HeadingPairs>
    <vt:vector size="6" baseType="variant">
      <vt:variant>
        <vt:lpstr>Fuentes usadas</vt:lpstr>
      </vt:variant>
      <vt:variant>
        <vt:i4>4</vt:i4>
      </vt:variant>
      <vt:variant>
        <vt:lpstr>Tema</vt:lpstr>
      </vt:variant>
      <vt:variant>
        <vt:i4>1</vt:i4>
      </vt:variant>
      <vt:variant>
        <vt:lpstr>Títulos de diapositiva</vt:lpstr>
      </vt:variant>
      <vt:variant>
        <vt:i4>12</vt:i4>
      </vt:variant>
    </vt:vector>
  </HeadingPairs>
  <TitlesOfParts>
    <vt:vector size="17" baseType="lpstr">
      <vt:lpstr>Arial</vt:lpstr>
      <vt:lpstr>Inter</vt:lpstr>
      <vt:lpstr>Inter Bold</vt:lpstr>
      <vt:lpstr>Inter Light</vt:lpstr>
      <vt:lpstr>Office Theme</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subject/>
  <dc:creator/>
  <cp:lastModifiedBy>Leandro Braña</cp:lastModifiedBy>
  <cp:revision>1</cp:revision>
  <dcterms:created xsi:type="dcterms:W3CDTF">2026-02-13T22:42:29Z</dcterms:created>
  <dcterms:modified xsi:type="dcterms:W3CDTF">2026-02-13T22:45:24Z</dcterms:modified>
</cp:coreProperties>
</file>